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6"/>
  </p:notesMasterIdLst>
  <p:sldIdLst>
    <p:sldId id="257" r:id="rId2"/>
    <p:sldId id="271" r:id="rId3"/>
    <p:sldId id="304" r:id="rId4"/>
    <p:sldId id="370" r:id="rId5"/>
    <p:sldId id="328" r:id="rId6"/>
    <p:sldId id="333" r:id="rId7"/>
    <p:sldId id="405" r:id="rId8"/>
    <p:sldId id="280" r:id="rId9"/>
    <p:sldId id="407" r:id="rId10"/>
    <p:sldId id="303" r:id="rId11"/>
    <p:sldId id="394" r:id="rId12"/>
    <p:sldId id="359" r:id="rId13"/>
    <p:sldId id="380" r:id="rId14"/>
    <p:sldId id="265" r:id="rId15"/>
    <p:sldId id="388" r:id="rId16"/>
    <p:sldId id="396" r:id="rId17"/>
    <p:sldId id="397" r:id="rId18"/>
    <p:sldId id="387" r:id="rId19"/>
    <p:sldId id="395" r:id="rId20"/>
    <p:sldId id="389" r:id="rId21"/>
    <p:sldId id="399" r:id="rId22"/>
    <p:sldId id="377" r:id="rId23"/>
    <p:sldId id="400" r:id="rId24"/>
    <p:sldId id="401" r:id="rId25"/>
    <p:sldId id="266" r:id="rId26"/>
    <p:sldId id="267" r:id="rId27"/>
    <p:sldId id="268" r:id="rId28"/>
    <p:sldId id="409" r:id="rId29"/>
    <p:sldId id="410" r:id="rId30"/>
    <p:sldId id="269" r:id="rId31"/>
    <p:sldId id="270" r:id="rId32"/>
    <p:sldId id="408" r:id="rId33"/>
    <p:sldId id="272" r:id="rId34"/>
    <p:sldId id="273" r:id="rId35"/>
    <p:sldId id="274" r:id="rId36"/>
    <p:sldId id="275" r:id="rId37"/>
    <p:sldId id="276" r:id="rId38"/>
    <p:sldId id="277" r:id="rId39"/>
    <p:sldId id="381" r:id="rId40"/>
    <p:sldId id="385" r:id="rId41"/>
    <p:sldId id="392" r:id="rId42"/>
    <p:sldId id="350" r:id="rId43"/>
    <p:sldId id="406" r:id="rId44"/>
    <p:sldId id="4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6E02"/>
    <a:srgbClr val="E2F0D9"/>
    <a:srgbClr val="F2F2F2"/>
    <a:srgbClr val="005084"/>
    <a:srgbClr val="003C61"/>
    <a:srgbClr val="DEEAEF"/>
    <a:srgbClr val="DEEBEF"/>
    <a:srgbClr val="E1EBEF"/>
    <a:srgbClr val="03763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7"/>
    <p:restoredTop sz="79134"/>
  </p:normalViewPr>
  <p:slideViewPr>
    <p:cSldViewPr snapToGrid="0" snapToObjects="1">
      <p:cViewPr>
        <p:scale>
          <a:sx n="129" d="100"/>
          <a:sy n="129" d="100"/>
        </p:scale>
        <p:origin x="912" y="48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C3CEA-DC0C-C040-B0B6-AD3D99A49CD0}" type="datetimeFigureOut">
              <a:rPr lang="en-US" smtClean="0"/>
              <a:t>5/9/25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CB5CD-DA79-8F48-9FDE-A5C4B9987298}" type="slidenum">
              <a:rPr lang="en-US" smtClean="0"/>
              <a:t>‹#›</a:t>
            </a:fld>
            <a:endParaRPr lang="en-US"/>
          </a:p>
        </p:txBody>
      </p:sp>
    </p:spTree>
    <p:extLst>
      <p:ext uri="{BB962C8B-B14F-4D97-AF65-F5344CB8AC3E}">
        <p14:creationId xmlns:p14="http://schemas.microsoft.com/office/powerpoint/2010/main" val="3583413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0</a:t>
            </a:fld>
            <a:endParaRPr lang="en-US"/>
          </a:p>
        </p:txBody>
      </p:sp>
    </p:spTree>
    <p:extLst>
      <p:ext uri="{BB962C8B-B14F-4D97-AF65-F5344CB8AC3E}">
        <p14:creationId xmlns:p14="http://schemas.microsoft.com/office/powerpoint/2010/main" val="2360781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zh-CN" altLang="en-US" dirty="0"/>
              <a:t> </a:t>
            </a:r>
            <a:r>
              <a:rPr lang="en-US"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Doesn’t have a large inventory of products for customers to purchase.</a:t>
            </a:r>
          </a:p>
          <a:p>
            <a:pPr marL="342900" indent="-342900">
              <a:buFont typeface="Arial" panose="020B0604020202020204" pitchFamily="34" charset="0"/>
              <a:buChar char="•"/>
            </a:pPr>
            <a:r>
              <a:rPr lang="en-US"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Instead, a </a:t>
            </a:r>
            <a:r>
              <a:rPr lang="en-US" altLang="zh-CN"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shopper</a:t>
            </a:r>
            <a:r>
              <a:rPr lang="en-US"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 will go to a local store, purchase the items, and then deliver them directly to the customer’s door.</a:t>
            </a:r>
            <a:endParaRPr lang="th-TH"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342900" indent="-342900">
              <a:buFont typeface="Arial" panose="020B0604020202020204" pitchFamily="34" charset="0"/>
              <a:buChar char="•"/>
            </a:pPr>
            <a:r>
              <a:rPr lang="en-US"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Shoppers have to be 18 or older; smart phone, car, driver’s license, insurance, and the ability to lift 45 lbs.</a:t>
            </a:r>
          </a:p>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9</a:t>
            </a:fld>
            <a:endParaRPr lang="en-US"/>
          </a:p>
        </p:txBody>
      </p:sp>
    </p:spTree>
    <p:extLst>
      <p:ext uri="{BB962C8B-B14F-4D97-AF65-F5344CB8AC3E}">
        <p14:creationId xmlns:p14="http://schemas.microsoft.com/office/powerpoint/2010/main" val="2343043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 </a:t>
            </a: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10</a:t>
            </a:fld>
            <a:endParaRPr lang="en-US"/>
          </a:p>
        </p:txBody>
      </p:sp>
    </p:spTree>
    <p:extLst>
      <p:ext uri="{BB962C8B-B14F-4D97-AF65-F5344CB8AC3E}">
        <p14:creationId xmlns:p14="http://schemas.microsoft.com/office/powerpoint/2010/main" val="1212644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Arial" panose="020B0604020202020204" pitchFamily="34" charset="0"/>
              </a:rPr>
              <a:t>controlling for new workers, we did a two-way fixed effects regression on worker’s service quality (here we use on time rate, the percentage of orders delivered on time) vs. the number of orders they have worked in the store, and we found workers indeed learn through experiences. One thing to note is that their learning is nonlinear, most of their learning happened in the first 100 and 200 orders (later on when we analyze worker decisions we will mostly focus on their first 200 orders). And our results show on average after 1000 orders that’s like 6% improvement of on time performances.</a:t>
            </a:r>
            <a:endParaRPr lang="en-US" b="0" dirty="0">
              <a:effectLst/>
            </a:endParaRPr>
          </a:p>
          <a:p>
            <a:pPr rtl="0">
              <a:spcBef>
                <a:spcPts val="0"/>
              </a:spcBef>
              <a:spcAft>
                <a:spcPts val="0"/>
              </a:spcAft>
            </a:pPr>
            <a:br>
              <a:rPr lang="en-US" b="0" dirty="0">
                <a:effectLst/>
              </a:rPr>
            </a:br>
            <a:r>
              <a:rPr lang="en-US" sz="1200" b="0" i="0" u="none" strike="noStrike" dirty="0">
                <a:solidFill>
                  <a:srgbClr val="000000"/>
                </a:solidFill>
                <a:effectLst/>
                <a:latin typeface="Arial" panose="020B0604020202020204" pitchFamily="34" charset="0"/>
              </a:rPr>
              <a:t>This is an average performance of workers - however workers might be different. </a:t>
            </a:r>
            <a:endParaRPr lang="en-US" b="0" dirty="0">
              <a:effectLst/>
            </a:endParaRPr>
          </a:p>
          <a:p>
            <a:br>
              <a:rPr lang="en-US" dirty="0"/>
            </a:br>
            <a:endParaRPr lang="en-CN"/>
          </a:p>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11</a:t>
            </a:fld>
            <a:endParaRPr lang="en-US"/>
          </a:p>
        </p:txBody>
      </p:sp>
    </p:spTree>
    <p:extLst>
      <p:ext uri="{BB962C8B-B14F-4D97-AF65-F5344CB8AC3E}">
        <p14:creationId xmlns:p14="http://schemas.microsoft.com/office/powerpoint/2010/main" val="3957028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12</a:t>
            </a:fld>
            <a:endParaRPr lang="en-US"/>
          </a:p>
        </p:txBody>
      </p:sp>
    </p:spTree>
    <p:extLst>
      <p:ext uri="{BB962C8B-B14F-4D97-AF65-F5344CB8AC3E}">
        <p14:creationId xmlns:p14="http://schemas.microsoft.com/office/powerpoint/2010/main" val="3727228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5ee8aa566_3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g355ee8aa566_3_1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We further group workers to five groups based on how many orders they have completed in total, I will show you a figure showing how these different groups perform quite differently - this is a figure showing different groups’ performances over time, we found that the workers who stay the longest, work the most number of orders on the platform are also workers who perform the best - even from the beginning. And workers who didn’t perform well in the beginning and failed to learn later, tend to quit the platform. Why are these workers different? Do they make different decisions on choosing the jobs? In order to answer these questions, we use a mnl model to try to recover different workers’ preferences of jobs over time. </a:t>
            </a:r>
            <a:endParaRPr/>
          </a:p>
          <a:p>
            <a:pPr marL="0" lvl="0" indent="0" algn="l" rtl="0">
              <a:spcBef>
                <a:spcPts val="0"/>
              </a:spcBef>
              <a:spcAft>
                <a:spcPts val="0"/>
              </a:spcAft>
              <a:buNone/>
            </a:pP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223" name="Google Shape;223;g355ee8aa566_3_1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Mean</a:t>
            </a:r>
            <a:r>
              <a:rPr lang="zh-CN" altLang="en-US" dirty="0"/>
              <a:t> </a:t>
            </a:r>
            <a:r>
              <a:rPr lang="en-US" altLang="zh-CN" dirty="0"/>
              <a:t>and</a:t>
            </a:r>
            <a:r>
              <a:rPr lang="zh-CN" altLang="en-US" dirty="0"/>
              <a:t> </a:t>
            </a:r>
            <a:r>
              <a:rPr lang="en-US" altLang="zh-CN" dirty="0"/>
              <a:t>cut</a:t>
            </a:r>
            <a:r>
              <a:rPr lang="zh-CN" altLang="en-US" dirty="0"/>
              <a:t> </a:t>
            </a:r>
            <a:r>
              <a:rPr lang="en-US" altLang="zh-CN" dirty="0"/>
              <a:t>off</a:t>
            </a: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14</a:t>
            </a:fld>
            <a:endParaRPr lang="en-US"/>
          </a:p>
        </p:txBody>
      </p:sp>
    </p:spTree>
    <p:extLst>
      <p:ext uri="{BB962C8B-B14F-4D97-AF65-F5344CB8AC3E}">
        <p14:creationId xmlns:p14="http://schemas.microsoft.com/office/powerpoint/2010/main" val="3202584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Mean</a:t>
            </a:r>
            <a:r>
              <a:rPr lang="zh-CN" altLang="en-US" dirty="0"/>
              <a:t> </a:t>
            </a:r>
            <a:r>
              <a:rPr lang="en-US" altLang="zh-CN" dirty="0"/>
              <a:t>and</a:t>
            </a:r>
            <a:r>
              <a:rPr lang="zh-CN" altLang="en-US" dirty="0"/>
              <a:t> </a:t>
            </a:r>
            <a:r>
              <a:rPr lang="en-US" altLang="zh-CN" dirty="0"/>
              <a:t>cut</a:t>
            </a:r>
            <a:r>
              <a:rPr lang="zh-CN" altLang="en-US" dirty="0"/>
              <a:t> </a:t>
            </a:r>
            <a:r>
              <a:rPr lang="en-US" altLang="zh-CN" dirty="0"/>
              <a:t>off</a:t>
            </a: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15</a:t>
            </a:fld>
            <a:endParaRPr lang="en-US"/>
          </a:p>
        </p:txBody>
      </p:sp>
    </p:spTree>
    <p:extLst>
      <p:ext uri="{BB962C8B-B14F-4D97-AF65-F5344CB8AC3E}">
        <p14:creationId xmlns:p14="http://schemas.microsoft.com/office/powerpoint/2010/main" val="453731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Mean</a:t>
            </a:r>
            <a:r>
              <a:rPr lang="zh-CN" altLang="en-US" dirty="0"/>
              <a:t> </a:t>
            </a:r>
            <a:r>
              <a:rPr lang="en-US" altLang="zh-CN" dirty="0"/>
              <a:t>and</a:t>
            </a:r>
            <a:r>
              <a:rPr lang="zh-CN" altLang="en-US" dirty="0"/>
              <a:t> </a:t>
            </a:r>
            <a:r>
              <a:rPr lang="en-US" altLang="zh-CN" dirty="0"/>
              <a:t>cut</a:t>
            </a:r>
            <a:r>
              <a:rPr lang="zh-CN" altLang="en-US" dirty="0"/>
              <a:t> </a:t>
            </a:r>
            <a:r>
              <a:rPr lang="en-US" altLang="zh-CN" dirty="0"/>
              <a:t>off</a:t>
            </a: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16</a:t>
            </a:fld>
            <a:endParaRPr lang="en-US"/>
          </a:p>
        </p:txBody>
      </p:sp>
    </p:spTree>
    <p:extLst>
      <p:ext uri="{BB962C8B-B14F-4D97-AF65-F5344CB8AC3E}">
        <p14:creationId xmlns:p14="http://schemas.microsoft.com/office/powerpoint/2010/main" val="3294762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17</a:t>
            </a:fld>
            <a:endParaRPr lang="en-US"/>
          </a:p>
        </p:txBody>
      </p:sp>
    </p:spTree>
    <p:extLst>
      <p:ext uri="{BB962C8B-B14F-4D97-AF65-F5344CB8AC3E}">
        <p14:creationId xmlns:p14="http://schemas.microsoft.com/office/powerpoint/2010/main" val="4035876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18</a:t>
            </a:fld>
            <a:endParaRPr lang="en-US"/>
          </a:p>
        </p:txBody>
      </p:sp>
    </p:spTree>
    <p:extLst>
      <p:ext uri="{BB962C8B-B14F-4D97-AF65-F5344CB8AC3E}">
        <p14:creationId xmlns:p14="http://schemas.microsoft.com/office/powerpoint/2010/main" val="2273967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Our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research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motivated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observed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economy.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economy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is</a:t>
            </a:r>
            <a:r>
              <a:rPr lang="zh-CN" altLang="en-US" sz="2800" b="0" i="0" dirty="0">
                <a:solidFill>
                  <a:srgbClr val="202124"/>
                </a:solidFill>
                <a:effectLst/>
                <a:latin typeface="Roboto" panose="020F0502020204030204" pitchFamily="34" charset="0"/>
              </a:rPr>
              <a:t> </a:t>
            </a:r>
            <a:r>
              <a:rPr lang="en-US" sz="2800" b="0" i="0" dirty="0">
                <a:solidFill>
                  <a:srgbClr val="202124"/>
                </a:solidFill>
                <a:effectLst/>
                <a:latin typeface="Roboto" panose="020F0502020204030204" pitchFamily="34" charset="0"/>
              </a:rPr>
              <a:t>a labor market characterized by the prevalence of short-term contracts or freelance work</a:t>
            </a:r>
            <a:r>
              <a:rPr lang="en-US" altLang="zh-CN" sz="2800" b="0" i="0" dirty="0">
                <a:solidFill>
                  <a:srgbClr val="202124"/>
                </a:solidFill>
                <a:effectLst/>
                <a:latin typeface="Roboto" panose="020F0502020204030204" pitchFamily="34" charset="0"/>
              </a:rPr>
              <a: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like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uber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and</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uber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eats.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It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Grows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more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and</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more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popular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in</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recent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years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especially</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during</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the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pandemic,</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now</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36%</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of</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us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workers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engage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in</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gig</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economy</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for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primary</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wage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or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supplement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for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their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current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income.</a:t>
            </a:r>
            <a:r>
              <a:rPr lang="zh-CN" altLang="en-US" sz="2800" b="0" i="0" dirty="0">
                <a:solidFill>
                  <a:srgbClr val="202124"/>
                </a:solidFill>
                <a:effectLst/>
                <a:latin typeface="Roboto" panose="020F0502020204030204" pitchFamily="34" charset="0"/>
              </a:rPr>
              <a:t> </a:t>
            </a:r>
            <a:r>
              <a:rPr lang="en-US" sz="2800" b="0" i="0" u="none" strike="noStrike" dirty="0">
                <a:solidFill>
                  <a:srgbClr val="000000"/>
                </a:solidFill>
                <a:effectLst/>
                <a:latin typeface="Arial" panose="020B0604020202020204" pitchFamily="34" charset="0"/>
              </a:rPr>
              <a:t>This number will continue to rise as millennials and Gen Z workers demonstrate an increased propensity for gig work as they look for a greater work-life balance. </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It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provides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affordable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and</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convenient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service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to</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consumers,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and</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the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same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time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it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provides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flexibility,</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variety</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of</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jobs,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for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workers.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On</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the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surface,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it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seems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having</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lot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of</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choices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are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good.</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however,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we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all</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know</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that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humans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are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suboptimal</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especially</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facing</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lot</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of</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choices.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Let’s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dive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deeper</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and</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see</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what’s</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going</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on</a:t>
            </a:r>
            <a:r>
              <a:rPr lang="zh-CN" altLang="en-US" sz="2800" b="0" i="0" dirty="0">
                <a:solidFill>
                  <a:srgbClr val="202124"/>
                </a:solidFill>
                <a:effectLst/>
                <a:latin typeface="Roboto" panose="020F0502020204030204" pitchFamily="34" charset="0"/>
              </a:rPr>
              <a:t> </a:t>
            </a:r>
            <a:r>
              <a:rPr lang="en-US" altLang="zh-CN" sz="2800" b="0" i="0" dirty="0">
                <a:solidFill>
                  <a:srgbClr val="202124"/>
                </a:solidFill>
                <a:effectLst/>
                <a:latin typeface="Roboto" panose="020F0502020204030204" pitchFamily="34" charset="0"/>
              </a:rPr>
              <a:t>here</a:t>
            </a: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1.</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Introduce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economy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general,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growing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especially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during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pandemic;</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consumer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side,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side,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choices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surface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good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struglles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first,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many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options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which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even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within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apps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there’re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human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make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good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decisions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important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wellness-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stay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win-win,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human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hard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but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suboptimal</a:t>
            </a:r>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In today’s world, 36% of US workers engage in the gig economy for a primary wage or to supplement their current income. This number will continue to rise as millennials and Gen Z workers demonstrate an increased propensity for gig work as they look for a greater work-life balance. </a:t>
            </a:r>
          </a:p>
          <a:p>
            <a:r>
              <a:rPr lang="en-US" sz="1800" b="0" i="0" u="none" strike="noStrike" dirty="0">
                <a:solidFill>
                  <a:srgbClr val="000000"/>
                </a:solidFill>
                <a:effectLst/>
                <a:latin typeface="Arial" panose="020B0604020202020204" pitchFamily="34" charset="0"/>
              </a:rPr>
              <a:t>At the same time,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observe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struggle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learn to maximize the value of their skills and talents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concerns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Reddit.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discussing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closer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airport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college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towns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during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some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certain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times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day?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which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type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whether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uber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uber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eats?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screenshots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two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wondering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size/difficulty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always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shortest/simplest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longer/more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want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help</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learn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make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decisions</a:t>
            </a: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They</a:t>
            </a:r>
            <a:r>
              <a:rPr lang="en-US" sz="1800" b="0" i="0" u="none" strike="noStrike" dirty="0">
                <a:solidFill>
                  <a:srgbClr val="000000"/>
                </a:solidFill>
                <a:effectLst/>
                <a:latin typeface="Arial" panose="020B0604020202020204" pitchFamily="34" charset="0"/>
              </a:rPr>
              <a:t> by working in certain roles at a certain time of day or day of the week to maximize earning potential. (Green 2020)</a:t>
            </a:r>
          </a:p>
          <a:p>
            <a:pPr rtl="0">
              <a:spcBef>
                <a:spcPts val="0"/>
              </a:spcBef>
              <a:spcAft>
                <a:spcPts val="1200"/>
              </a:spcAft>
            </a:pPr>
            <a:r>
              <a:rPr lang="en-US" sz="1800" b="0" i="0" u="none" strike="noStrike" dirty="0">
                <a:solidFill>
                  <a:srgbClr val="000000"/>
                </a:solidFill>
                <a:effectLst/>
                <a:latin typeface="Arial" panose="020B0604020202020204" pitchFamily="34" charset="0"/>
              </a:rPr>
              <a:t>Learning is important in the gig economy as workers face a variety of decisions on a daily basis. They need to decide when to work, whether to accept or decline tasks, decide on the best route to the destination, and take into account other factors that directly impact their earnings, time management, and overall job satisfaction. </a:t>
            </a:r>
            <a:endParaRPr lang="en-US" b="0" dirty="0">
              <a:effectLst/>
            </a:endParaRPr>
          </a:p>
          <a:p>
            <a:br>
              <a:rPr lang="en-US" dirty="0"/>
            </a:b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a:t>
            </a:fld>
            <a:endParaRPr lang="en-US"/>
          </a:p>
        </p:txBody>
      </p:sp>
    </p:spTree>
    <p:extLst>
      <p:ext uri="{BB962C8B-B14F-4D97-AF65-F5344CB8AC3E}">
        <p14:creationId xmlns:p14="http://schemas.microsoft.com/office/powerpoint/2010/main" val="2744081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19</a:t>
            </a:fld>
            <a:endParaRPr lang="en-US"/>
          </a:p>
        </p:txBody>
      </p:sp>
    </p:spTree>
    <p:extLst>
      <p:ext uri="{BB962C8B-B14F-4D97-AF65-F5344CB8AC3E}">
        <p14:creationId xmlns:p14="http://schemas.microsoft.com/office/powerpoint/2010/main" val="1109017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a:t>
            </a:r>
            <a:r>
              <a:rPr lang="zh-CN" altLang="en-US" dirty="0"/>
              <a:t> </a:t>
            </a:r>
            <a:r>
              <a:rPr lang="en-US" altLang="zh-CN" dirty="0"/>
              <a:t>test</a:t>
            </a:r>
            <a:r>
              <a:rPr lang="zh-CN" altLang="en-US" dirty="0"/>
              <a:t> </a:t>
            </a:r>
            <a:r>
              <a:rPr lang="en-US" altLang="zh-CN" dirty="0"/>
              <a:t>on</a:t>
            </a:r>
            <a:r>
              <a:rPr lang="zh-CN" altLang="en-US" dirty="0"/>
              <a:t> </a:t>
            </a:r>
            <a:r>
              <a:rPr lang="en-US" altLang="zh-CN" dirty="0"/>
              <a:t>pairwise,</a:t>
            </a:r>
            <a:r>
              <a:rPr lang="zh-CN" altLang="en-US" dirty="0"/>
              <a:t> </a:t>
            </a:r>
            <a:r>
              <a:rPr lang="en-US" altLang="zh-CN" dirty="0"/>
              <a:t>row</a:t>
            </a:r>
            <a:r>
              <a:rPr lang="zh-CN" altLang="en-US" dirty="0"/>
              <a:t> </a:t>
            </a:r>
            <a:r>
              <a:rPr lang="en-US" altLang="zh-CN" dirty="0"/>
              <a:t>and</a:t>
            </a:r>
            <a:r>
              <a:rPr lang="zh-CN" altLang="en-US" dirty="0"/>
              <a:t> </a:t>
            </a:r>
            <a:r>
              <a:rPr lang="en-US" altLang="zh-CN" dirty="0"/>
              <a:t>column</a:t>
            </a: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20</a:t>
            </a:fld>
            <a:endParaRPr lang="en-US"/>
          </a:p>
        </p:txBody>
      </p:sp>
    </p:spTree>
    <p:extLst>
      <p:ext uri="{BB962C8B-B14F-4D97-AF65-F5344CB8AC3E}">
        <p14:creationId xmlns:p14="http://schemas.microsoft.com/office/powerpoint/2010/main" val="610145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a:t>
            </a:r>
            <a:r>
              <a:rPr lang="zh-CN" altLang="en-US" dirty="0"/>
              <a:t> </a:t>
            </a:r>
            <a:r>
              <a:rPr lang="en-US" altLang="zh-CN" dirty="0"/>
              <a:t>test</a:t>
            </a:r>
            <a:r>
              <a:rPr lang="zh-CN" altLang="en-US" dirty="0"/>
              <a:t> </a:t>
            </a:r>
            <a:r>
              <a:rPr lang="en-US" altLang="zh-CN" dirty="0"/>
              <a:t>on</a:t>
            </a:r>
            <a:r>
              <a:rPr lang="zh-CN" altLang="en-US" dirty="0"/>
              <a:t> </a:t>
            </a:r>
            <a:r>
              <a:rPr lang="en-US" altLang="zh-CN" dirty="0"/>
              <a:t>pairwise,</a:t>
            </a:r>
            <a:r>
              <a:rPr lang="zh-CN" altLang="en-US" dirty="0"/>
              <a:t> </a:t>
            </a:r>
            <a:r>
              <a:rPr lang="en-US" altLang="zh-CN" dirty="0"/>
              <a:t>row</a:t>
            </a:r>
            <a:r>
              <a:rPr lang="zh-CN" altLang="en-US" dirty="0"/>
              <a:t> </a:t>
            </a:r>
            <a:r>
              <a:rPr lang="en-US" altLang="zh-CN" dirty="0"/>
              <a:t>and</a:t>
            </a:r>
            <a:r>
              <a:rPr lang="zh-CN" altLang="en-US" dirty="0"/>
              <a:t> </a:t>
            </a:r>
            <a:r>
              <a:rPr lang="en-US" altLang="zh-CN" dirty="0"/>
              <a:t>column</a:t>
            </a: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21</a:t>
            </a:fld>
            <a:endParaRPr lang="en-US"/>
          </a:p>
        </p:txBody>
      </p:sp>
    </p:spTree>
    <p:extLst>
      <p:ext uri="{BB962C8B-B14F-4D97-AF65-F5344CB8AC3E}">
        <p14:creationId xmlns:p14="http://schemas.microsoft.com/office/powerpoint/2010/main" val="2333466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a:t>
            </a:r>
            <a:r>
              <a:rPr lang="zh-CN" altLang="en-US" dirty="0"/>
              <a:t> </a:t>
            </a:r>
            <a:r>
              <a:rPr lang="en-US" altLang="zh-CN" dirty="0"/>
              <a:t>test</a:t>
            </a:r>
            <a:r>
              <a:rPr lang="zh-CN" altLang="en-US" dirty="0"/>
              <a:t> </a:t>
            </a:r>
            <a:r>
              <a:rPr lang="en-US" altLang="zh-CN" dirty="0"/>
              <a:t>on</a:t>
            </a:r>
            <a:r>
              <a:rPr lang="zh-CN" altLang="en-US" dirty="0"/>
              <a:t> </a:t>
            </a:r>
            <a:r>
              <a:rPr lang="en-US" altLang="zh-CN" dirty="0"/>
              <a:t>pairwise,</a:t>
            </a:r>
            <a:r>
              <a:rPr lang="zh-CN" altLang="en-US" dirty="0"/>
              <a:t> </a:t>
            </a:r>
            <a:r>
              <a:rPr lang="en-US" altLang="zh-CN" dirty="0"/>
              <a:t>row</a:t>
            </a:r>
            <a:r>
              <a:rPr lang="zh-CN" altLang="en-US" dirty="0"/>
              <a:t> </a:t>
            </a:r>
            <a:r>
              <a:rPr lang="en-US" altLang="zh-CN" dirty="0"/>
              <a:t>and</a:t>
            </a:r>
            <a:r>
              <a:rPr lang="zh-CN" altLang="en-US" dirty="0"/>
              <a:t> </a:t>
            </a:r>
            <a:r>
              <a:rPr lang="en-US" altLang="zh-CN" dirty="0"/>
              <a:t>column</a:t>
            </a: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22</a:t>
            </a:fld>
            <a:endParaRPr lang="en-US"/>
          </a:p>
        </p:txBody>
      </p:sp>
    </p:spTree>
    <p:extLst>
      <p:ext uri="{BB962C8B-B14F-4D97-AF65-F5344CB8AC3E}">
        <p14:creationId xmlns:p14="http://schemas.microsoft.com/office/powerpoint/2010/main" val="3259973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a:t>
            </a:r>
            <a:r>
              <a:rPr lang="zh-CN" altLang="en-US" dirty="0"/>
              <a:t> </a:t>
            </a:r>
            <a:r>
              <a:rPr lang="en-US" altLang="zh-CN" dirty="0"/>
              <a:t>test</a:t>
            </a:r>
            <a:r>
              <a:rPr lang="zh-CN" altLang="en-US" dirty="0"/>
              <a:t> </a:t>
            </a:r>
            <a:r>
              <a:rPr lang="en-US" altLang="zh-CN" dirty="0"/>
              <a:t>on</a:t>
            </a:r>
            <a:r>
              <a:rPr lang="zh-CN" altLang="en-US" dirty="0"/>
              <a:t> </a:t>
            </a:r>
            <a:r>
              <a:rPr lang="en-US" altLang="zh-CN" dirty="0"/>
              <a:t>pairwise,</a:t>
            </a:r>
            <a:r>
              <a:rPr lang="zh-CN" altLang="en-US" dirty="0"/>
              <a:t> </a:t>
            </a:r>
            <a:r>
              <a:rPr lang="en-US" altLang="zh-CN" dirty="0"/>
              <a:t>row</a:t>
            </a:r>
            <a:r>
              <a:rPr lang="zh-CN" altLang="en-US" dirty="0"/>
              <a:t> </a:t>
            </a:r>
            <a:r>
              <a:rPr lang="en-US" altLang="zh-CN" dirty="0"/>
              <a:t>and</a:t>
            </a:r>
            <a:r>
              <a:rPr lang="zh-CN" altLang="en-US" dirty="0"/>
              <a:t> </a:t>
            </a:r>
            <a:r>
              <a:rPr lang="en-US" altLang="zh-CN" dirty="0"/>
              <a:t>column</a:t>
            </a: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23</a:t>
            </a:fld>
            <a:endParaRPr lang="en-US"/>
          </a:p>
        </p:txBody>
      </p:sp>
    </p:spTree>
    <p:extLst>
      <p:ext uri="{BB962C8B-B14F-4D97-AF65-F5344CB8AC3E}">
        <p14:creationId xmlns:p14="http://schemas.microsoft.com/office/powerpoint/2010/main" val="4069507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5ee8aa566_3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355ee8aa566_3_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rgbClr val="000000"/>
                </a:solidFill>
                <a:latin typeface="Arial"/>
                <a:ea typeface="Arial"/>
                <a:cs typeface="Arial"/>
                <a:sym typeface="Arial"/>
              </a:rPr>
              <a:t>Flash the math</a:t>
            </a:r>
            <a:endParaRPr sz="12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US" sz="1200" b="0" i="0" u="none" strike="noStrike">
                <a:solidFill>
                  <a:srgbClr val="000000"/>
                </a:solidFill>
                <a:latin typeface="Arial"/>
                <a:ea typeface="Arial"/>
                <a:cs typeface="Arial"/>
                <a:sym typeface="Arial"/>
              </a:rPr>
              <a:t>Thanks to the richness of our dataset, we are able to recover the full choice sets of all workers and estimate the parameters of our MNL model using MLE.</a:t>
            </a:r>
            <a:endParaRPr b="0"/>
          </a:p>
          <a:p>
            <a:pPr marL="0" lvl="0" indent="0" algn="l" rtl="0">
              <a:spcBef>
                <a:spcPts val="0"/>
              </a:spcBef>
              <a:spcAft>
                <a:spcPts val="0"/>
              </a:spcAft>
              <a:buNone/>
            </a:pPr>
            <a:br>
              <a:rPr lang="en-US"/>
            </a:br>
            <a:r>
              <a:rPr lang="en-US" sz="1800" b="0" i="0" u="none" strike="noStrike">
                <a:solidFill>
                  <a:srgbClr val="000000"/>
                </a:solidFill>
                <a:latin typeface="Arial"/>
                <a:ea typeface="Arial"/>
                <a:cs typeface="Arial"/>
                <a:sym typeface="Arial"/>
              </a:rPr>
              <a:t>The features we use in our MNL choice model includes: this variable reinforcement, which represents how much money the worker has made in the store. This idea is borrowed from human reinforcement learning literature, where we assume people tend to choose actions where they have earned more rewards before. You can imagine a higher value of this coefficient means that workers are more likely to visit places they have earned more money with, therefore means they are more exploitive. We also include a dummy categorical variable to indicate which group shoppers belong to, and we control for all the other information workers can see. In the next slide, I will show you the results of our MNL model.</a:t>
            </a:r>
            <a:endParaRPr b="0"/>
          </a:p>
        </p:txBody>
      </p:sp>
      <p:sp>
        <p:nvSpPr>
          <p:cNvPr id="238" name="Google Shape;238;g355ee8aa566_3_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55ee8aa566_3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355ee8aa566_3_1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rgbClr val="000000"/>
                </a:solidFill>
                <a:latin typeface="Arial"/>
                <a:ea typeface="Arial"/>
                <a:cs typeface="Arial"/>
                <a:sym typeface="Arial"/>
              </a:rPr>
              <a:t>This is a figure showing the coefficient of the variable reinforcement of different groups of workers over time. The purple bars represent our reference group - the best shoppers who have worked more than 300 orders in a year and who perform the best as well. The x axis here represents time, for example the first index here represents the first 10 orders of workers. Here the positive purple means more likely to choose stores where they earned more money in the past; we can see that almost all the other groups have a relatively higher coefficient than the reference group, which means all the other groups are more exploitive than the best shoppers. And we can also observe that overtime, people tend to become more exploitive. </a:t>
            </a:r>
            <a:endParaRPr/>
          </a:p>
          <a:p>
            <a:pPr marL="0" lvl="0" indent="0" algn="l" rtl="0">
              <a:spcBef>
                <a:spcPts val="0"/>
              </a:spcBef>
              <a:spcAft>
                <a:spcPts val="0"/>
              </a:spcAft>
              <a:buNone/>
            </a:pPr>
            <a:endParaRPr sz="12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Now we know that worker indeed learn through experiences and exploration, how can we incorporate these insights into decision making?</a:t>
            </a:r>
            <a:endParaRPr b="0"/>
          </a:p>
          <a:p>
            <a:pPr marL="0" lvl="0" indent="0" algn="l" rtl="0">
              <a:spcBef>
                <a:spcPts val="0"/>
              </a:spcBef>
              <a:spcAft>
                <a:spcPts val="0"/>
              </a:spcAft>
              <a:buNone/>
            </a:pPr>
            <a:br>
              <a:rPr lang="en-US"/>
            </a:br>
            <a:endParaRPr/>
          </a:p>
        </p:txBody>
      </p:sp>
      <p:sp>
        <p:nvSpPr>
          <p:cNvPr id="252" name="Google Shape;252;g355ee8aa566_3_1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5ee8aa566_3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355ee8aa566_3_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rgbClr val="000000"/>
                </a:solidFill>
                <a:latin typeface="Arial"/>
                <a:ea typeface="Arial"/>
                <a:cs typeface="Arial"/>
                <a:sym typeface="Arial"/>
              </a:rPr>
              <a:t>This is a figure showing the coefficient of the variable reinforcement of different groups of workers over time. The purple bars represent our reference group - the best shoppers who have worked more than 300 orders in a year and who perform the best as well. The x axis here represents time, for example the first index here represents the first 10 orders of workers. Here the positive purple means more likely to choose stores where they earned more money in the past; we can see that almost all the other groups have a relatively higher coefficient than the reference group, which means all the other groups are more exploitive than the best shoppers. And we can also observe that overtime, people tend to become more exploitive. </a:t>
            </a:r>
            <a:endParaRPr/>
          </a:p>
          <a:p>
            <a:pPr marL="0" lvl="0" indent="0" algn="l" rtl="0">
              <a:spcBef>
                <a:spcPts val="0"/>
              </a:spcBef>
              <a:spcAft>
                <a:spcPts val="0"/>
              </a:spcAft>
              <a:buNone/>
            </a:pPr>
            <a:endParaRPr sz="12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US" sz="1800" b="0" i="0" u="none" strike="noStrike">
                <a:solidFill>
                  <a:srgbClr val="000000"/>
                </a:solidFill>
                <a:latin typeface="Arial"/>
                <a:ea typeface="Arial"/>
                <a:cs typeface="Arial"/>
                <a:sym typeface="Arial"/>
              </a:rPr>
              <a:t>Now we know that worker indeed learn through experiences and exploration, how can we incorporate these insights into decision making?</a:t>
            </a:r>
            <a:endParaRPr b="0"/>
          </a:p>
          <a:p>
            <a:pPr marL="0" lvl="0" indent="0" algn="l" rtl="0">
              <a:spcBef>
                <a:spcPts val="0"/>
              </a:spcBef>
              <a:spcAft>
                <a:spcPts val="0"/>
              </a:spcAft>
              <a:buNone/>
            </a:pPr>
            <a:br>
              <a:rPr lang="en-US"/>
            </a:br>
            <a:endParaRPr/>
          </a:p>
        </p:txBody>
      </p:sp>
      <p:sp>
        <p:nvSpPr>
          <p:cNvPr id="267" name="Google Shape;267;g355ee8aa566_3_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419563F8-6146-EAAC-C6E6-F6C6C9945761}"/>
            </a:ext>
          </a:extLst>
        </p:cNvPr>
        <p:cNvGrpSpPr/>
        <p:nvPr/>
      </p:nvGrpSpPr>
      <p:grpSpPr>
        <a:xfrm>
          <a:off x="0" y="0"/>
          <a:ext cx="0" cy="0"/>
          <a:chOff x="0" y="0"/>
          <a:chExt cx="0" cy="0"/>
        </a:xfrm>
      </p:grpSpPr>
      <p:sp>
        <p:nvSpPr>
          <p:cNvPr id="280" name="Google Shape;280;g355ee8aa566_3_183:notes">
            <a:extLst>
              <a:ext uri="{FF2B5EF4-FFF2-40B4-BE49-F238E27FC236}">
                <a16:creationId xmlns:a16="http://schemas.microsoft.com/office/drawing/2014/main" id="{16A5FE5A-E8A6-47D8-AB9C-6EFA8C00A88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355ee8aa566_3_183:notes">
            <a:extLst>
              <a:ext uri="{FF2B5EF4-FFF2-40B4-BE49-F238E27FC236}">
                <a16:creationId xmlns:a16="http://schemas.microsoft.com/office/drawing/2014/main" id="{E7BC57A2-0FFF-71F2-DDBB-3DB6E693E18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"Building upon our empirical findings, we designed an algorithmic solution that actively supports gig worker learning. This solution moves beyond traditional engagement metrics like click-through rates, which often focus narrowly on short-term interactions."</a:t>
            </a:r>
            <a:endParaRPr dirty="0"/>
          </a:p>
          <a:p>
            <a:pPr marL="0" lvl="0" indent="0" algn="l" rtl="0">
              <a:spcBef>
                <a:spcPts val="0"/>
              </a:spcBef>
              <a:spcAft>
                <a:spcPts val="0"/>
              </a:spcAft>
              <a:buNone/>
            </a:pPr>
            <a:r>
              <a:rPr lang="en-US" dirty="0"/>
              <a:t>"Instead, our recommendation system directly optimizes for long-term service quality, specifically targeting metrics such as on-time delivery and customer satisfaction."</a:t>
            </a:r>
            <a:endParaRPr dirty="0"/>
          </a:p>
          <a:p>
            <a:pPr marL="0" lvl="0" indent="0" algn="l" rtl="0">
              <a:spcBef>
                <a:spcPts val="0"/>
              </a:spcBef>
              <a:spcAft>
                <a:spcPts val="0"/>
              </a:spcAft>
              <a:buNone/>
            </a:pPr>
            <a:r>
              <a:rPr lang="en-US" dirty="0"/>
              <a:t>"By dynamically assigning tasks, the algorithm not only helps gig workers continuously improve their skills but also strategically aligns worker activities with critical business objectives."</a:t>
            </a:r>
            <a:endParaRPr dirty="0"/>
          </a:p>
          <a:p>
            <a:pPr marL="0" lvl="0" indent="0" algn="l" rtl="0">
              <a:spcBef>
                <a:spcPts val="0"/>
              </a:spcBef>
              <a:spcAft>
                <a:spcPts val="0"/>
              </a:spcAft>
              <a:buNone/>
            </a:pPr>
            <a:r>
              <a:rPr lang="en-US" dirty="0"/>
              <a:t>"Why is this important to businesses? Because aligning recommendations with strategic goals like worker retention and platform reputation directly translates into reduced turnover, lower training costs, and ultimately a stronger competitive edge in the gig economy.”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Given this objective in mind, let's now discuss how we plan to further refine our algorithm.”</a:t>
            </a:r>
          </a:p>
          <a:p>
            <a:pPr marL="0" lvl="0" indent="0" algn="l" rtl="0">
              <a:spcBef>
                <a:spcPts val="0"/>
              </a:spcBef>
              <a:spcAft>
                <a:spcPts val="0"/>
              </a:spcAft>
              <a:buNone/>
            </a:pPr>
            <a:endParaRPr lang="en-US" dirty="0"/>
          </a:p>
          <a:p>
            <a:pPr marL="457200" lvl="0" indent="0" algn="l" rtl="0">
              <a:lnSpc>
                <a:spcPct val="115000"/>
              </a:lnSpc>
              <a:spcBef>
                <a:spcPts val="1200"/>
              </a:spcBef>
              <a:spcAft>
                <a:spcPts val="0"/>
              </a:spcAft>
              <a:buSzPts val="1100"/>
              <a:buNone/>
            </a:pPr>
            <a:r>
              <a:rPr lang="en-US" sz="1100" dirty="0">
                <a:latin typeface="Arial"/>
                <a:ea typeface="Arial"/>
                <a:cs typeface="Arial"/>
                <a:sym typeface="Arial"/>
              </a:rPr>
              <a:t>We model each worker’s willingness to accept as a multinomial logit that changes over time.</a:t>
            </a:r>
          </a:p>
          <a:p>
            <a:pPr marL="914400" lvl="1" indent="-298450" algn="l" rtl="0">
              <a:lnSpc>
                <a:spcPct val="115000"/>
              </a:lnSpc>
              <a:spcBef>
                <a:spcPts val="1200"/>
              </a:spcBef>
              <a:spcAft>
                <a:spcPts val="0"/>
              </a:spcAft>
              <a:buClr>
                <a:schemeClr val="dk1"/>
              </a:buClr>
              <a:buSzPts val="1100"/>
              <a:buChar char="○"/>
            </a:pPr>
            <a:r>
              <a:rPr lang="en-US" sz="1100" dirty="0">
                <a:latin typeface="Arial"/>
                <a:ea typeface="Arial"/>
                <a:cs typeface="Arial"/>
                <a:sym typeface="Arial"/>
              </a:rPr>
              <a:t>Preferences aren’t fixed, they drift smoothly, with sub-Gaussian fluctuations (as suggested by our empirical studies</a:t>
            </a: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We capture total variation in a drift budget</a:t>
            </a:r>
            <a:endParaRPr lang="en-US" sz="1100" b="1" dirty="0">
              <a:latin typeface="Arial"/>
              <a:ea typeface="Arial"/>
              <a:cs typeface="Arial"/>
              <a:sym typeface="Arial"/>
            </a:endParaRPr>
          </a:p>
          <a:p>
            <a:pPr marL="0" lvl="0" indent="0" algn="l" rtl="0">
              <a:lnSpc>
                <a:spcPct val="115000"/>
              </a:lnSpc>
              <a:spcBef>
                <a:spcPts val="1200"/>
              </a:spcBef>
              <a:spcAft>
                <a:spcPts val="0"/>
              </a:spcAft>
              <a:buNone/>
            </a:pPr>
            <a:r>
              <a:rPr lang="en-US" sz="1100" dirty="0">
                <a:latin typeface="Arial"/>
                <a:ea typeface="Arial"/>
                <a:cs typeface="Arial"/>
                <a:sym typeface="Arial"/>
              </a:rPr>
              <a:t>This model and budget let us track changing worker tastes and guide our explore–exploit strategy.</a:t>
            </a:r>
            <a:br>
              <a:rPr lang="en-US" sz="1100" dirty="0">
                <a:latin typeface="Arial"/>
                <a:ea typeface="Arial"/>
                <a:cs typeface="Arial"/>
                <a:sym typeface="Arial"/>
              </a:rPr>
            </a:br>
            <a:endParaRPr lang="en-US" sz="1100" dirty="0">
              <a:latin typeface="Arial"/>
              <a:ea typeface="Arial"/>
              <a:cs typeface="Arial"/>
              <a:sym typeface="Arial"/>
            </a:endParaRPr>
          </a:p>
          <a:p>
            <a:pPr marL="0" lvl="0" indent="0" algn="l" rtl="0">
              <a:spcBef>
                <a:spcPts val="1200"/>
              </a:spcBef>
              <a:spcAft>
                <a:spcPts val="0"/>
              </a:spcAft>
              <a:buClr>
                <a:schemeClr val="dk1"/>
              </a:buClr>
              <a:buFont typeface="Arial"/>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457200" lvl="0" indent="0" algn="l" rtl="0">
              <a:lnSpc>
                <a:spcPct val="115000"/>
              </a:lnSpc>
              <a:spcBef>
                <a:spcPts val="1200"/>
              </a:spcBef>
              <a:spcAft>
                <a:spcPts val="0"/>
              </a:spcAft>
              <a:buNone/>
            </a:pPr>
            <a:r>
              <a:rPr lang="en-US" sz="1200" dirty="0">
                <a:latin typeface="Arial"/>
                <a:ea typeface="Arial"/>
                <a:cs typeface="Arial"/>
                <a:sym typeface="Arial"/>
              </a:rPr>
              <a:t>Each worker has an underlying skill level that shifts gradually over time. On every task, their “true” proficiency increases or decreases by a fixed personal rate (their </a:t>
            </a:r>
            <a:r>
              <a:rPr lang="en-US" sz="1200" b="1" dirty="0">
                <a:latin typeface="Arial"/>
                <a:ea typeface="Arial"/>
                <a:cs typeface="Arial"/>
                <a:sym typeface="Arial"/>
              </a:rPr>
              <a:t>learning slope</a:t>
            </a:r>
            <a:r>
              <a:rPr lang="en-US" sz="1200" dirty="0">
                <a:latin typeface="Arial"/>
                <a:ea typeface="Arial"/>
                <a:cs typeface="Arial"/>
                <a:sym typeface="Arial"/>
              </a:rPr>
              <a:t>) plus a small random fluctuation. If the slope is positive, they steadily improve; if it’s zero, they stay about the same; if it’s negative, they fatigue or decline.</a:t>
            </a:r>
            <a:br>
              <a:rPr lang="en-US" sz="1200" b="1" dirty="0">
                <a:latin typeface="Arial"/>
                <a:ea typeface="Arial"/>
                <a:cs typeface="Arial"/>
                <a:sym typeface="Arial"/>
              </a:rPr>
            </a:br>
            <a:r>
              <a:rPr lang="en-US" sz="1200" dirty="0">
                <a:latin typeface="Arial"/>
                <a:ea typeface="Arial"/>
                <a:cs typeface="Arial"/>
                <a:sym typeface="Arial"/>
              </a:rPr>
              <a:t> When a worker actually completes an accepted task, we don’t see their true proficiency exactly. Instead, we observe a noisy version of it, think of it as the true skill level plus some measurement error.</a:t>
            </a:r>
            <a:br>
              <a:rPr lang="en-US" sz="1200" b="1" dirty="0">
                <a:latin typeface="Arial"/>
                <a:ea typeface="Arial"/>
                <a:cs typeface="Arial"/>
                <a:sym typeface="Arial"/>
              </a:rPr>
            </a:br>
            <a:r>
              <a:rPr lang="en-US" sz="1200" dirty="0">
                <a:latin typeface="Arial"/>
                <a:ea typeface="Arial"/>
                <a:cs typeface="Arial"/>
                <a:sym typeface="Arial"/>
              </a:rPr>
              <a:t> Over the whole sequence of tasks, we track how much each worker’s expected skill can change. We sum up the largest expected jumps in proficiency between consecutive time steps across all workers. This total “drift budget” captures the overall non-stationarity of workers’ learning curves.</a:t>
            </a:r>
            <a:br>
              <a:rPr lang="en-US" sz="1200" b="1" dirty="0">
                <a:latin typeface="Arial"/>
                <a:ea typeface="Arial"/>
                <a:cs typeface="Arial"/>
                <a:sym typeface="Arial"/>
              </a:rPr>
            </a:br>
            <a:r>
              <a:rPr lang="en-US" sz="1200" dirty="0">
                <a:latin typeface="Arial"/>
                <a:ea typeface="Arial"/>
                <a:cs typeface="Arial"/>
                <a:sym typeface="Arial"/>
              </a:rPr>
              <a:t> The algorithm’s performance guarantee (its regret bound) will finally depend on two things: the total amount of choice-drift (how much acceptance probabilities can shift) and this learning-drift budget (how much skill levels can shift).</a:t>
            </a:r>
            <a:br>
              <a:rPr lang="en-US" sz="1200" dirty="0">
                <a:latin typeface="Arial"/>
                <a:ea typeface="Arial"/>
                <a:cs typeface="Arial"/>
                <a:sym typeface="Arial"/>
              </a:rPr>
            </a:br>
            <a:endParaRPr lang="en-US" sz="1200" dirty="0">
              <a:latin typeface="Arial"/>
              <a:ea typeface="Arial"/>
              <a:cs typeface="Arial"/>
              <a:sym typeface="Arial"/>
            </a:endParaRPr>
          </a:p>
          <a:p>
            <a:pPr marL="0" lvl="0" indent="0" algn="l" rtl="0">
              <a:spcBef>
                <a:spcPts val="120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82" name="Google Shape;282;g355ee8aa566_3_183:notes">
            <a:extLst>
              <a:ext uri="{FF2B5EF4-FFF2-40B4-BE49-F238E27FC236}">
                <a16:creationId xmlns:a16="http://schemas.microsoft.com/office/drawing/2014/main" id="{451B2808-365A-3417-7E36-984942F9EEF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529406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a:extLst>
            <a:ext uri="{FF2B5EF4-FFF2-40B4-BE49-F238E27FC236}">
              <a16:creationId xmlns:a16="http://schemas.microsoft.com/office/drawing/2014/main" id="{8A340881-2982-6D4B-E654-A61FE5DCF79B}"/>
            </a:ext>
          </a:extLst>
        </p:cNvPr>
        <p:cNvGrpSpPr/>
        <p:nvPr/>
      </p:nvGrpSpPr>
      <p:grpSpPr>
        <a:xfrm>
          <a:off x="0" y="0"/>
          <a:ext cx="0" cy="0"/>
          <a:chOff x="0" y="0"/>
          <a:chExt cx="0" cy="0"/>
        </a:xfrm>
      </p:grpSpPr>
      <p:sp>
        <p:nvSpPr>
          <p:cNvPr id="280" name="Google Shape;280;g355ee8aa566_3_183:notes">
            <a:extLst>
              <a:ext uri="{FF2B5EF4-FFF2-40B4-BE49-F238E27FC236}">
                <a16:creationId xmlns:a16="http://schemas.microsoft.com/office/drawing/2014/main" id="{C7EA8144-47A1-99BB-B4C6-D51C790495F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355ee8aa566_3_183:notes">
            <a:extLst>
              <a:ext uri="{FF2B5EF4-FFF2-40B4-BE49-F238E27FC236}">
                <a16:creationId xmlns:a16="http://schemas.microsoft.com/office/drawing/2014/main" id="{D7316422-0C81-6201-0C4E-02619172B74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"Building upon our empirical findings, we designed an algorithmic solution that actively supports gig worker learning. This solution moves beyond traditional engagement metrics like click-through rates, which often focus narrowly on short-term interactions."</a:t>
            </a:r>
            <a:endParaRPr/>
          </a:p>
          <a:p>
            <a:pPr marL="0" lvl="0" indent="0" algn="l" rtl="0">
              <a:spcBef>
                <a:spcPts val="0"/>
              </a:spcBef>
              <a:spcAft>
                <a:spcPts val="0"/>
              </a:spcAft>
              <a:buNone/>
            </a:pPr>
            <a:r>
              <a:rPr lang="en-US"/>
              <a:t>"Instead, our recommendation system directly optimizes for long-term service quality, specifically targeting metrics such as on-time delivery and customer satisfaction."</a:t>
            </a:r>
            <a:endParaRPr/>
          </a:p>
          <a:p>
            <a:pPr marL="0" lvl="0" indent="0" algn="l" rtl="0">
              <a:spcBef>
                <a:spcPts val="0"/>
              </a:spcBef>
              <a:spcAft>
                <a:spcPts val="0"/>
              </a:spcAft>
              <a:buNone/>
            </a:pPr>
            <a:r>
              <a:rPr lang="en-US"/>
              <a:t>"By dynamically assigning tasks, the algorithm not only helps gig workers continuously improve their skills but also strategically aligns worker activities with critical business objectives."</a:t>
            </a:r>
            <a:endParaRPr/>
          </a:p>
          <a:p>
            <a:pPr marL="0" lvl="0" indent="0" algn="l" rtl="0">
              <a:spcBef>
                <a:spcPts val="0"/>
              </a:spcBef>
              <a:spcAft>
                <a:spcPts val="0"/>
              </a:spcAft>
              <a:buNone/>
            </a:pPr>
            <a:r>
              <a:rPr lang="en-US"/>
              <a:t>"Why is this important to businesses? Because aligning recommendations with strategic goals like worker retention and platform reputation directly translates into reduced turnover, lower training costs, and ultimately a stronger competitive edge in the gig economy.”</a:t>
            </a:r>
            <a:endParaRPr/>
          </a:p>
          <a:p>
            <a:pPr marL="0" lvl="0" indent="0" algn="l" rtl="0">
              <a:spcBef>
                <a:spcPts val="0"/>
              </a:spcBef>
              <a:spcAft>
                <a:spcPts val="0"/>
              </a:spcAft>
              <a:buNone/>
            </a:pPr>
            <a:endParaRPr/>
          </a:p>
          <a:p>
            <a:pPr marL="0" lvl="0" indent="0" algn="l" rtl="0">
              <a:spcBef>
                <a:spcPts val="0"/>
              </a:spcBef>
              <a:spcAft>
                <a:spcPts val="0"/>
              </a:spcAft>
              <a:buNone/>
            </a:pPr>
            <a:r>
              <a:rPr lang="en-US"/>
              <a:t>Given this objective in mind, let's now discuss how we plan to further refine our algorithm."</a:t>
            </a:r>
            <a:endParaRPr/>
          </a:p>
          <a:p>
            <a:pPr marL="0" lvl="0" indent="0" algn="l" rtl="0">
              <a:spcBef>
                <a:spcPts val="0"/>
              </a:spcBef>
              <a:spcAft>
                <a:spcPts val="0"/>
              </a:spcAft>
              <a:buNone/>
            </a:pPr>
            <a:endParaRPr/>
          </a:p>
        </p:txBody>
      </p:sp>
      <p:sp>
        <p:nvSpPr>
          <p:cNvPr id="282" name="Google Shape;282;g355ee8aa566_3_183:notes">
            <a:extLst>
              <a:ext uri="{FF2B5EF4-FFF2-40B4-BE49-F238E27FC236}">
                <a16:creationId xmlns:a16="http://schemas.microsoft.com/office/drawing/2014/main" id="{52A46A06-8F41-2CDA-11E1-AB9F87D23197}"/>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565347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Arial" panose="020B0604020202020204" pitchFamily="34" charset="0"/>
              </a:rPr>
              <a:t>This is a screenshot showing what a worker on </a:t>
            </a:r>
            <a:r>
              <a:rPr lang="en-US" sz="1800" b="0" i="0" u="none" strike="noStrike" dirty="0" err="1">
                <a:solidFill>
                  <a:srgbClr val="000000"/>
                </a:solidFill>
                <a:effectLst/>
                <a:latin typeface="Arial" panose="020B0604020202020204" pitchFamily="34" charset="0"/>
              </a:rPr>
              <a:t>Doordash</a:t>
            </a:r>
            <a:r>
              <a:rPr lang="en-US" sz="1800" b="0" i="0" u="none" strike="noStrike" dirty="0">
                <a:solidFill>
                  <a:srgbClr val="000000"/>
                </a:solidFill>
                <a:effectLst/>
                <a:latin typeface="Arial" panose="020B0604020202020204" pitchFamily="34" charset="0"/>
              </a:rPr>
              <a:t> (it’s a popular US food delivery platform) could see everyday. You can see that workers need to choose their jobs from a lot of options, based on information like the payment, delivery time, restaurant etc. And not only do they need to browse options on one platform, they also need to decide which platform to work on. This is another screenshot showing the options workers are facing from another grocery delivery platform. On the surface it might sound like more options are always better, however psychology literature has suggested humans tend to make suboptimal decisions facing a lot of choices. Our job is to help workers make better decisions. The best way to understand how to work better at a job is becoming one - so Park and I actually signed up at an online grocery delivery platform and became their shoppers.</a:t>
            </a:r>
            <a:endParaRPr lang="en-US" sz="2800" b="0" dirty="0">
              <a:effectLst/>
            </a:endParaRPr>
          </a:p>
          <a:p>
            <a:pPr rtl="0">
              <a:buNone/>
            </a:pPr>
            <a:br>
              <a:rPr lang="en-US" sz="2800" b="0" dirty="0">
                <a:effectLst/>
              </a:rPr>
            </a:br>
            <a:r>
              <a:rPr lang="en-US" sz="1800" b="0" i="0" u="none" strike="noStrike" dirty="0">
                <a:solidFill>
                  <a:srgbClr val="000000"/>
                </a:solidFill>
                <a:effectLst/>
                <a:latin typeface="Arial" panose="020B0604020202020204" pitchFamily="34" charset="0"/>
              </a:rPr>
              <a:t>Explain even you are in other platforms where </a:t>
            </a:r>
            <a:endParaRPr lang="en-US" sz="2800" b="0" dirty="0">
              <a:effectLst/>
            </a:endParaRPr>
          </a:p>
          <a:p>
            <a:pPr rtl="0">
              <a:buNone/>
            </a:pPr>
            <a:br>
              <a:rPr lang="en-US" sz="1800" b="0" i="0" u="none" strike="noStrike" dirty="0">
                <a:solidFill>
                  <a:srgbClr val="000000"/>
                </a:solidFill>
                <a:effectLst/>
                <a:latin typeface="Calibri" panose="020F0502020204030204" pitchFamily="34" charset="0"/>
              </a:rPr>
            </a:br>
            <a:br>
              <a:rPr lang="en-US" sz="1800" b="0" i="0" u="none" strike="noStrike" dirty="0">
                <a:solidFill>
                  <a:srgbClr val="000000"/>
                </a:solidFill>
                <a:effectLst/>
                <a:latin typeface="Calibri" panose="020F0502020204030204" pitchFamily="34" charset="0"/>
              </a:rPr>
            </a:br>
            <a:endParaRPr lang="en-US" sz="2800" b="0" dirty="0">
              <a:effectLst/>
            </a:endParaRPr>
          </a:p>
          <a:p>
            <a:pPr>
              <a:buNone/>
            </a:pPr>
            <a:br>
              <a:rPr lang="en-US" sz="2800" dirty="0"/>
            </a:b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2</a:t>
            </a:fld>
            <a:endParaRPr lang="en-US"/>
          </a:p>
        </p:txBody>
      </p:sp>
    </p:spTree>
    <p:extLst>
      <p:ext uri="{BB962C8B-B14F-4D97-AF65-F5344CB8AC3E}">
        <p14:creationId xmlns:p14="http://schemas.microsoft.com/office/powerpoint/2010/main" val="2624142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5ee8aa566_3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355ee8aa566_3_1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"Building upon our empirical findings, we designed an algorithmic solution that actively supports gig worker learning. This solution moves beyond traditional engagement metrics like click-through rates, which often focus narrowly on short-term interactions."</a:t>
            </a:r>
            <a:endParaRPr/>
          </a:p>
          <a:p>
            <a:pPr marL="0" lvl="0" indent="0" algn="l" rtl="0">
              <a:spcBef>
                <a:spcPts val="0"/>
              </a:spcBef>
              <a:spcAft>
                <a:spcPts val="0"/>
              </a:spcAft>
              <a:buNone/>
            </a:pPr>
            <a:r>
              <a:rPr lang="en-US"/>
              <a:t>"Instead, our recommendation system directly optimizes for long-term service quality, specifically targeting metrics such as on-time delivery and customer satisfaction."</a:t>
            </a:r>
            <a:endParaRPr/>
          </a:p>
          <a:p>
            <a:pPr marL="0" lvl="0" indent="0" algn="l" rtl="0">
              <a:spcBef>
                <a:spcPts val="0"/>
              </a:spcBef>
              <a:spcAft>
                <a:spcPts val="0"/>
              </a:spcAft>
              <a:buNone/>
            </a:pPr>
            <a:r>
              <a:rPr lang="en-US"/>
              <a:t>"By dynamically assigning tasks, the algorithm not only helps gig workers continuously improve their skills but also strategically aligns worker activities with critical business objectives."</a:t>
            </a:r>
            <a:endParaRPr/>
          </a:p>
          <a:p>
            <a:pPr marL="0" lvl="0" indent="0" algn="l" rtl="0">
              <a:spcBef>
                <a:spcPts val="0"/>
              </a:spcBef>
              <a:spcAft>
                <a:spcPts val="0"/>
              </a:spcAft>
              <a:buNone/>
            </a:pPr>
            <a:r>
              <a:rPr lang="en-US"/>
              <a:t>"Why is this important to businesses? Because aligning recommendations with strategic goals like worker retention and platform reputation directly translates into reduced turnover, lower training costs, and ultimately a stronger competitive edge in the gig economy.”</a:t>
            </a:r>
            <a:endParaRPr/>
          </a:p>
          <a:p>
            <a:pPr marL="0" lvl="0" indent="0" algn="l" rtl="0">
              <a:spcBef>
                <a:spcPts val="0"/>
              </a:spcBef>
              <a:spcAft>
                <a:spcPts val="0"/>
              </a:spcAft>
              <a:buNone/>
            </a:pPr>
            <a:endParaRPr/>
          </a:p>
          <a:p>
            <a:pPr marL="0" lvl="0" indent="0" algn="l" rtl="0">
              <a:spcBef>
                <a:spcPts val="0"/>
              </a:spcBef>
              <a:spcAft>
                <a:spcPts val="0"/>
              </a:spcAft>
              <a:buNone/>
            </a:pPr>
            <a:r>
              <a:rPr lang="en-US"/>
              <a:t>Given this objective in mind, let's now discuss how we plan to further refine our algorithm."</a:t>
            </a:r>
            <a:endParaRPr/>
          </a:p>
          <a:p>
            <a:pPr marL="0" lvl="0" indent="0" algn="l" rtl="0">
              <a:spcBef>
                <a:spcPts val="0"/>
              </a:spcBef>
              <a:spcAft>
                <a:spcPts val="0"/>
              </a:spcAft>
              <a:buNone/>
            </a:pPr>
            <a:endParaRPr/>
          </a:p>
        </p:txBody>
      </p:sp>
      <p:sp>
        <p:nvSpPr>
          <p:cNvPr id="282" name="Google Shape;282;g355ee8aa566_3_1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5ee8aa566_3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355ee8aa566_3_1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100">
                <a:latin typeface="Arial"/>
                <a:ea typeface="Arial"/>
                <a:cs typeface="Arial"/>
                <a:sym typeface="Arial"/>
              </a:rPr>
              <a:t>On this slide, I’ll walk you through the core decision problem our platform faces at each time step.We assume tasks arrive one by one in a continuous stream. Each task, denoted utu_tut​, carries its own attributes—location, pay, deadline, and so on. We have W workers to choose from. For every worker w, the platform knows:</a:t>
            </a:r>
            <a:br>
              <a:rPr lang="en-US" sz="1100">
                <a:latin typeface="Arial"/>
                <a:ea typeface="Arial"/>
                <a:cs typeface="Arial"/>
                <a:sym typeface="Arial"/>
              </a:rPr>
            </a:br>
            <a:r>
              <a:rPr lang="en-US" sz="1100">
                <a:latin typeface="Arial"/>
                <a:ea typeface="Arial"/>
                <a:cs typeface="Arial"/>
                <a:sym typeface="Arial"/>
              </a:rPr>
              <a:t>A </a:t>
            </a:r>
            <a:r>
              <a:rPr lang="en-US" sz="1100" b="1">
                <a:latin typeface="Arial"/>
                <a:ea typeface="Arial"/>
                <a:cs typeface="Arial"/>
                <a:sym typeface="Arial"/>
              </a:rPr>
              <a:t>static profile</a:t>
            </a:r>
            <a:r>
              <a:rPr lang="en-US" sz="1100">
                <a:latin typeface="Arial"/>
                <a:ea typeface="Arial"/>
                <a:cs typeface="Arial"/>
                <a:sym typeface="Arial"/>
              </a:rPr>
              <a:t> (think demographics, skill set).</a:t>
            </a:r>
            <a:br>
              <a:rPr lang="en-US" sz="1100">
                <a:latin typeface="Arial"/>
                <a:ea typeface="Arial"/>
                <a:cs typeface="Arial"/>
                <a:sym typeface="Arial"/>
              </a:rPr>
            </a:br>
            <a:r>
              <a:rPr lang="en-US" sz="1100">
                <a:latin typeface="Arial"/>
                <a:ea typeface="Arial"/>
                <a:cs typeface="Arial"/>
                <a:sym typeface="Arial"/>
              </a:rPr>
              <a:t>A </a:t>
            </a:r>
            <a:r>
              <a:rPr lang="en-US" sz="1100" b="1">
                <a:latin typeface="Arial"/>
                <a:ea typeface="Arial"/>
                <a:cs typeface="Arial"/>
                <a:sym typeface="Arial"/>
              </a:rPr>
              <a:t>dynamic summary</a:t>
            </a:r>
            <a:r>
              <a:rPr lang="en-US" sz="1100">
                <a:latin typeface="Arial"/>
                <a:ea typeface="Arial"/>
                <a:cs typeface="Arial"/>
                <a:sym typeface="Arial"/>
              </a:rPr>
              <a:t> that captures recent performance—say a moving average of their ratings.</a:t>
            </a:r>
            <a:br>
              <a:rPr lang="en-US" sz="1100">
                <a:latin typeface="Arial"/>
                <a:ea typeface="Arial"/>
                <a:cs typeface="Arial"/>
                <a:sym typeface="Arial"/>
              </a:rPr>
            </a:br>
            <a:r>
              <a:rPr lang="en-US" sz="1100" b="1">
                <a:latin typeface="Arial"/>
                <a:ea typeface="Arial"/>
                <a:cs typeface="Arial"/>
                <a:sym typeface="Arial"/>
              </a:rPr>
              <a:t>Estimated quality statistics</a:t>
            </a:r>
            <a:r>
              <a:rPr lang="en-US" sz="1100">
                <a:latin typeface="Arial"/>
                <a:ea typeface="Arial"/>
                <a:cs typeface="Arial"/>
                <a:sym typeface="Arial"/>
              </a:rPr>
              <a:t> which we’ll use to gauge expected service quality and uncertainty.”</a:t>
            </a:r>
            <a:br>
              <a:rPr lang="en-US" sz="1100">
                <a:latin typeface="Arial"/>
                <a:ea typeface="Arial"/>
                <a:cs typeface="Arial"/>
                <a:sym typeface="Arial"/>
              </a:rPr>
            </a:br>
            <a:endParaRPr sz="1100">
              <a:latin typeface="Arial"/>
              <a:ea typeface="Arial"/>
              <a:cs typeface="Arial"/>
              <a:sym typeface="Arial"/>
            </a:endParaRPr>
          </a:p>
          <a:p>
            <a:pPr marL="0" lvl="0" indent="0" algn="l" rtl="0">
              <a:lnSpc>
                <a:spcPct val="115000"/>
              </a:lnSpc>
              <a:spcBef>
                <a:spcPts val="0"/>
              </a:spcBef>
              <a:spcAft>
                <a:spcPts val="0"/>
              </a:spcAft>
              <a:buSzPts val="1100"/>
              <a:buNone/>
            </a:pPr>
            <a:r>
              <a:rPr lang="en-US" sz="1100">
                <a:latin typeface="Arial"/>
                <a:ea typeface="Arial"/>
                <a:cs typeface="Arial"/>
                <a:sym typeface="Arial"/>
              </a:rPr>
              <a:t>Once we offer the task to a selected worker, they accept with a probability​. If they accept, they deliver a noisy quality signal​. The platform’s reward at time t is simply the product of acceptance and quality</a:t>
            </a: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In practice, this captures both whether the task gets done and how well it’s done.</a:t>
            </a:r>
            <a:br>
              <a:rPr lang="en-US" sz="1100">
                <a:latin typeface="Arial"/>
                <a:ea typeface="Arial"/>
                <a:cs typeface="Arial"/>
                <a:sym typeface="Arial"/>
              </a:rPr>
            </a:br>
            <a:br>
              <a:rPr lang="en-US" sz="1100" b="1">
                <a:latin typeface="Arial"/>
                <a:ea typeface="Arial"/>
                <a:cs typeface="Arial"/>
                <a:sym typeface="Arial"/>
              </a:rPr>
            </a:br>
            <a:r>
              <a:rPr lang="en-US" sz="1100">
                <a:latin typeface="Arial"/>
                <a:ea typeface="Arial"/>
                <a:cs typeface="Arial"/>
                <a:sym typeface="Arial"/>
              </a:rPr>
              <a:t>With this setup, our goal is to maximize cumulative reward. In the next slide, I’ll introduce the algorithmic framework we use to strike that balance.”</a:t>
            </a:r>
            <a:endParaRPr sz="1100">
              <a:latin typeface="Arial"/>
              <a:ea typeface="Arial"/>
              <a:cs typeface="Arial"/>
              <a:sym typeface="Arial"/>
            </a:endParaRPr>
          </a:p>
          <a:p>
            <a:pPr marL="0" lvl="0" indent="0" algn="l" rtl="0">
              <a:spcBef>
                <a:spcPts val="0"/>
              </a:spcBef>
              <a:spcAft>
                <a:spcPts val="0"/>
              </a:spcAft>
              <a:buNone/>
            </a:pPr>
            <a:endParaRPr/>
          </a:p>
        </p:txBody>
      </p:sp>
      <p:sp>
        <p:nvSpPr>
          <p:cNvPr id="293" name="Google Shape;293;g355ee8aa566_3_19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355ee8aa566_3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g355ee8aa566_3_2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1200"/>
              </a:spcBef>
              <a:spcAft>
                <a:spcPts val="0"/>
              </a:spcAft>
              <a:buSzPts val="1100"/>
              <a:buNone/>
            </a:pPr>
            <a:r>
              <a:rPr lang="en-US" sz="1100" dirty="0">
                <a:latin typeface="Arial"/>
                <a:ea typeface="Arial"/>
                <a:cs typeface="Arial"/>
                <a:sym typeface="Arial"/>
              </a:rPr>
              <a:t>We model each worker’s willingness to accept as a multinomial logit that changes over time.</a:t>
            </a:r>
            <a:endParaRPr sz="1100" dirty="0">
              <a:latin typeface="Arial"/>
              <a:ea typeface="Arial"/>
              <a:cs typeface="Arial"/>
              <a:sym typeface="Arial"/>
            </a:endParaRPr>
          </a:p>
          <a:p>
            <a:pPr marL="914400" lvl="1" indent="-298450" algn="l" rtl="0">
              <a:lnSpc>
                <a:spcPct val="115000"/>
              </a:lnSpc>
              <a:spcBef>
                <a:spcPts val="1200"/>
              </a:spcBef>
              <a:spcAft>
                <a:spcPts val="0"/>
              </a:spcAft>
              <a:buClr>
                <a:schemeClr val="dk1"/>
              </a:buClr>
              <a:buSzPts val="1100"/>
              <a:buChar char="○"/>
            </a:pPr>
            <a:r>
              <a:rPr lang="en-US" sz="1100" dirty="0">
                <a:latin typeface="Arial"/>
                <a:ea typeface="Arial"/>
                <a:cs typeface="Arial"/>
                <a:sym typeface="Arial"/>
              </a:rPr>
              <a:t>Preferences aren’t fixed, they drift smoothly, with sub-Gaussian fluctuations (as suggested by our empirical studies</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We capture total variation in a drift budget</a:t>
            </a:r>
            <a:endParaRPr sz="1100" b="1" dirty="0">
              <a:latin typeface="Arial"/>
              <a:ea typeface="Arial"/>
              <a:cs typeface="Arial"/>
              <a:sym typeface="Arial"/>
            </a:endParaRPr>
          </a:p>
          <a:p>
            <a:pPr marL="0" lvl="0" indent="0" algn="l" rtl="0">
              <a:lnSpc>
                <a:spcPct val="115000"/>
              </a:lnSpc>
              <a:spcBef>
                <a:spcPts val="1200"/>
              </a:spcBef>
              <a:spcAft>
                <a:spcPts val="0"/>
              </a:spcAft>
              <a:buNone/>
            </a:pPr>
            <a:r>
              <a:rPr lang="en-US" sz="1100" dirty="0">
                <a:latin typeface="Arial"/>
                <a:ea typeface="Arial"/>
                <a:cs typeface="Arial"/>
                <a:sym typeface="Arial"/>
              </a:rPr>
              <a:t>This model and budget let us track changing worker tastes and guide our explore–exploit strategy.</a:t>
            </a:r>
            <a:br>
              <a:rPr lang="en-US" sz="1100" dirty="0">
                <a:latin typeface="Arial"/>
                <a:ea typeface="Arial"/>
                <a:cs typeface="Arial"/>
                <a:sym typeface="Arial"/>
              </a:rPr>
            </a:br>
            <a:endParaRPr sz="1100" dirty="0">
              <a:latin typeface="Arial"/>
              <a:ea typeface="Arial"/>
              <a:cs typeface="Arial"/>
              <a:sym typeface="Arial"/>
            </a:endParaRPr>
          </a:p>
          <a:p>
            <a:pPr marL="0" lvl="0" indent="0" algn="l" rtl="0">
              <a:spcBef>
                <a:spcPts val="1200"/>
              </a:spcBef>
              <a:spcAft>
                <a:spcPts val="0"/>
              </a:spcAft>
              <a:buClr>
                <a:schemeClr val="dk1"/>
              </a:buClr>
              <a:buFont typeface="Arial"/>
              <a:buNone/>
            </a:pPr>
            <a:endParaRPr dirty="0"/>
          </a:p>
          <a:p>
            <a:pPr marL="0" lvl="0" indent="0" algn="l" rtl="0">
              <a:spcBef>
                <a:spcPts val="0"/>
              </a:spcBef>
              <a:spcAft>
                <a:spcPts val="0"/>
              </a:spcAft>
              <a:buNone/>
            </a:pPr>
            <a:endParaRPr dirty="0"/>
          </a:p>
        </p:txBody>
      </p:sp>
      <p:sp>
        <p:nvSpPr>
          <p:cNvPr id="304" name="Google Shape;304;g355ee8aa566_3_2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5ee8aa566_3_2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355ee8aa566_3_2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1200"/>
              </a:spcBef>
              <a:spcAft>
                <a:spcPts val="0"/>
              </a:spcAft>
              <a:buNone/>
            </a:pPr>
            <a:r>
              <a:rPr lang="en-US" sz="1100" dirty="0">
                <a:latin typeface="Arial"/>
                <a:ea typeface="Arial"/>
                <a:cs typeface="Arial"/>
                <a:sym typeface="Arial"/>
              </a:rPr>
              <a:t>Each worker has an underlying skill level that shifts gradually over time. On every task, their “true” proficiency increases or decreases by a fixed personal rate (their </a:t>
            </a:r>
            <a:r>
              <a:rPr lang="en-US" sz="1100" b="1" dirty="0">
                <a:latin typeface="Arial"/>
                <a:ea typeface="Arial"/>
                <a:cs typeface="Arial"/>
                <a:sym typeface="Arial"/>
              </a:rPr>
              <a:t>learning slope</a:t>
            </a:r>
            <a:r>
              <a:rPr lang="en-US" sz="1100" dirty="0">
                <a:latin typeface="Arial"/>
                <a:ea typeface="Arial"/>
                <a:cs typeface="Arial"/>
                <a:sym typeface="Arial"/>
              </a:rPr>
              <a:t>) plus a small random fluctuation. If the slope is positive, they steadily improve; if it’s zero, they stay about the same; if it’s negative, they fatigue or decline.</a:t>
            </a:r>
            <a:br>
              <a:rPr lang="en-US" sz="1100" b="1" dirty="0">
                <a:latin typeface="Arial"/>
                <a:ea typeface="Arial"/>
                <a:cs typeface="Arial"/>
                <a:sym typeface="Arial"/>
              </a:rPr>
            </a:br>
            <a:r>
              <a:rPr lang="en-US" sz="1100" dirty="0">
                <a:latin typeface="Arial"/>
                <a:ea typeface="Arial"/>
                <a:cs typeface="Arial"/>
                <a:sym typeface="Arial"/>
              </a:rPr>
              <a:t> When a worker actually completes an accepted task, we don’t see their true proficiency exactly. Instead, we observe a noisy version of it, think of it as the true skill level plus some measurement error.</a:t>
            </a:r>
            <a:br>
              <a:rPr lang="en-US" sz="1100" b="1" dirty="0">
                <a:latin typeface="Arial"/>
                <a:ea typeface="Arial"/>
                <a:cs typeface="Arial"/>
                <a:sym typeface="Arial"/>
              </a:rPr>
            </a:br>
            <a:r>
              <a:rPr lang="en-US" sz="1100" dirty="0">
                <a:latin typeface="Arial"/>
                <a:ea typeface="Arial"/>
                <a:cs typeface="Arial"/>
                <a:sym typeface="Arial"/>
              </a:rPr>
              <a:t> Over the whole sequence of tasks, we track how much each worker’s expected skill can change. We sum up the largest expected jumps in proficiency between consecutive time steps across all workers. This total “drift budget” captures the overall non-stationarity of workers’ learning curves.</a:t>
            </a:r>
            <a:br>
              <a:rPr lang="en-US" sz="1100" b="1" dirty="0">
                <a:latin typeface="Arial"/>
                <a:ea typeface="Arial"/>
                <a:cs typeface="Arial"/>
                <a:sym typeface="Arial"/>
              </a:rPr>
            </a:br>
            <a:r>
              <a:rPr lang="en-US" sz="1100" dirty="0">
                <a:latin typeface="Arial"/>
                <a:ea typeface="Arial"/>
                <a:cs typeface="Arial"/>
                <a:sym typeface="Arial"/>
              </a:rPr>
              <a:t> The algorithm’s performance guarantee (its regret bound) will finally depend on two things: the total amount of choice-drift (how much acceptance probabilities can shift) and this learning-drift budget (how much skill levels can shift).</a:t>
            </a:r>
            <a:br>
              <a:rPr lang="en-US" sz="1100" dirty="0">
                <a:latin typeface="Arial"/>
                <a:ea typeface="Arial"/>
                <a:cs typeface="Arial"/>
                <a:sym typeface="Arial"/>
              </a:rPr>
            </a:br>
            <a:endParaRPr sz="1100" dirty="0">
              <a:latin typeface="Arial"/>
              <a:ea typeface="Arial"/>
              <a:cs typeface="Arial"/>
              <a:sym typeface="Arial"/>
            </a:endParaRPr>
          </a:p>
          <a:p>
            <a:pPr marL="0" lvl="0" indent="0" algn="l" rtl="0">
              <a:spcBef>
                <a:spcPts val="1200"/>
              </a:spcBef>
              <a:spcAft>
                <a:spcPts val="0"/>
              </a:spcAft>
              <a:buNone/>
            </a:pPr>
            <a:endParaRPr dirty="0"/>
          </a:p>
        </p:txBody>
      </p:sp>
      <p:sp>
        <p:nvSpPr>
          <p:cNvPr id="315" name="Google Shape;315;g355ee8aa566_3_2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55ee8aa566_3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g355ee8aa566_3_2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t>This slide defines how we measure the algorithm’s regret, or how much reward we lose by not knowing the true best choice in advance. </a:t>
            </a:r>
            <a:endParaRPr/>
          </a:p>
          <a:p>
            <a:pPr marL="0" lvl="0" indent="0" algn="l" rtl="0">
              <a:lnSpc>
                <a:spcPct val="115000"/>
              </a:lnSpc>
              <a:spcBef>
                <a:spcPts val="1200"/>
              </a:spcBef>
              <a:spcAft>
                <a:spcPts val="0"/>
              </a:spcAft>
              <a:buClr>
                <a:schemeClr val="dk1"/>
              </a:buClr>
              <a:buSzPts val="1100"/>
              <a:buFont typeface="Arial"/>
              <a:buNone/>
            </a:pPr>
            <a:r>
              <a:rPr lang="en-US"/>
              <a:t>We imagine an all-knowing “oracle” who, at each of these offer rounds, sees the real acceptance chance and true expected quality (including any learning-curve benefit) for every worker and always picks the one with the highest actual payoff.</a:t>
            </a:r>
            <a:endParaRPr/>
          </a:p>
          <a:p>
            <a:pPr marL="0" lvl="0" indent="0" algn="l" rtl="0">
              <a:lnSpc>
                <a:spcPct val="115000"/>
              </a:lnSpc>
              <a:spcBef>
                <a:spcPts val="1200"/>
              </a:spcBef>
              <a:spcAft>
                <a:spcPts val="0"/>
              </a:spcAft>
              <a:buClr>
                <a:schemeClr val="dk1"/>
              </a:buClr>
              <a:buSzPts val="1100"/>
              <a:buFont typeface="Arial"/>
              <a:buNone/>
            </a:pPr>
            <a:r>
              <a:rPr lang="en-US"/>
              <a:t>Our algorithm, by contrast, only has estimates and picks a worker that may not be optimal. The regret is then the sum, over all offer attempts, of the gap between the oracle’s payoff and our algorithm’s payoff. In short, dynamic regret here quantifies the cumulative lost reward across every offer, up until all tasks are finally accepted.</a:t>
            </a:r>
            <a:endParaRPr/>
          </a:p>
          <a:p>
            <a:pPr marL="0" lvl="0" indent="0" algn="l" rtl="0">
              <a:spcBef>
                <a:spcPts val="1200"/>
              </a:spcBef>
              <a:spcAft>
                <a:spcPts val="0"/>
              </a:spcAft>
              <a:buNone/>
            </a:pPr>
            <a:endParaRPr/>
          </a:p>
        </p:txBody>
      </p:sp>
      <p:sp>
        <p:nvSpPr>
          <p:cNvPr id="327" name="Google Shape;327;g355ee8aa566_3_2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5ee8aa566_3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355ee8aa566_3_2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algorithm manages task assignment in two nested loops, over tasks and, for each task, over candidate workers, using an upper-confidence strategy that balances exploration of uncertain workers against exploitation of those known to perform well.</a:t>
            </a:r>
            <a:endParaRPr/>
          </a:p>
          <a:p>
            <a:pPr marL="457200" lvl="0" indent="-298450" algn="l" rtl="0">
              <a:lnSpc>
                <a:spcPct val="115000"/>
              </a:lnSpc>
              <a:spcBef>
                <a:spcPts val="1200"/>
              </a:spcBef>
              <a:spcAft>
                <a:spcPts val="0"/>
              </a:spcAft>
              <a:buClr>
                <a:schemeClr val="dk1"/>
              </a:buClr>
              <a:buSzPts val="1100"/>
              <a:buAutoNum type="arabicPeriod"/>
            </a:pPr>
            <a:r>
              <a:rPr lang="en-US" sz="1100" b="1">
                <a:latin typeface="Arial"/>
                <a:ea typeface="Arial"/>
                <a:cs typeface="Arial"/>
                <a:sym typeface="Arial"/>
              </a:rPr>
              <a:t>Setup and Parameters</a:t>
            </a:r>
            <a:br>
              <a:rPr lang="en-US" sz="1100" b="1">
                <a:latin typeface="Arial"/>
                <a:ea typeface="Arial"/>
                <a:cs typeface="Arial"/>
                <a:sym typeface="Arial"/>
              </a:rPr>
            </a:br>
            <a:endParaRPr sz="1100" b="1">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We begin by choosing how much to discount past data (to handle non-stationarity) and how aggressively to explore based on our drift budgets.</a:t>
            </a:r>
            <a:br>
              <a:rPr lang="en-US" sz="1100">
                <a:latin typeface="Arial"/>
                <a:ea typeface="Arial"/>
                <a:cs typeface="Arial"/>
                <a:sym typeface="Arial"/>
              </a:rPr>
            </a:b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For every worker, we track two running counts: the total number of times they’ve been offered a task, and the number of times they’ve accepted and completed it. We also maintain online estimates of their average service quality and their learning slope.</a:t>
            </a:r>
            <a:br>
              <a:rPr lang="en-US"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b="1">
                <a:latin typeface="Arial"/>
                <a:ea typeface="Arial"/>
                <a:cs typeface="Arial"/>
                <a:sym typeface="Arial"/>
              </a:rPr>
              <a:t>Per-Task Loop</a:t>
            </a:r>
            <a:br>
              <a:rPr lang="en-US" sz="1100" b="1">
                <a:latin typeface="Arial"/>
                <a:ea typeface="Arial"/>
                <a:cs typeface="Arial"/>
                <a:sym typeface="Arial"/>
              </a:rPr>
            </a:br>
            <a:endParaRPr sz="1100" b="1">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When a new task arrives, we initialize the “eligible” set to include all workers.</a:t>
            </a:r>
            <a:br>
              <a:rPr lang="en-US" sz="1100">
                <a:latin typeface="Arial"/>
                <a:ea typeface="Arial"/>
                <a:cs typeface="Arial"/>
                <a:sym typeface="Arial"/>
              </a:rPr>
            </a:b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We then repeatedly do the following until someone accepts or we exhaust all candidates:</a:t>
            </a: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 a. </a:t>
            </a:r>
            <a:r>
              <a:rPr lang="en-US" sz="1100" b="1">
                <a:latin typeface="Arial"/>
                <a:ea typeface="Arial"/>
                <a:cs typeface="Arial"/>
                <a:sym typeface="Arial"/>
              </a:rPr>
              <a:t>Compute UCB Score</a:t>
            </a:r>
            <a:br>
              <a:rPr lang="en-US" sz="1100" b="1">
                <a:latin typeface="Arial"/>
                <a:ea typeface="Arial"/>
                <a:cs typeface="Arial"/>
                <a:sym typeface="Arial"/>
              </a:rPr>
            </a:br>
            <a:r>
              <a:rPr lang="en-US" sz="1100">
                <a:latin typeface="Arial"/>
                <a:ea typeface="Arial"/>
                <a:cs typeface="Arial"/>
                <a:sym typeface="Arial"/>
              </a:rPr>
              <a:t> For each worker still eligible, we form an optimistic payoff estimate by combining:</a:t>
            </a:r>
            <a:br>
              <a:rPr lang="en-US" sz="1100">
                <a:latin typeface="Arial"/>
                <a:ea typeface="Arial"/>
                <a:cs typeface="Arial"/>
                <a:sym typeface="Arial"/>
              </a:rPr>
            </a:br>
            <a:endParaRPr sz="1100">
              <a:latin typeface="Arial"/>
              <a:ea typeface="Arial"/>
              <a:cs typeface="Arial"/>
              <a:sym typeface="Arial"/>
            </a:endParaRPr>
          </a:p>
          <a:p>
            <a:pPr marL="1371600" lvl="2"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Their estimated acceptance probability,</a:t>
            </a:r>
            <a:br>
              <a:rPr lang="en-US" sz="1100">
                <a:latin typeface="Arial"/>
                <a:ea typeface="Arial"/>
                <a:cs typeface="Arial"/>
                <a:sym typeface="Arial"/>
              </a:rPr>
            </a:br>
            <a:endParaRPr sz="1100">
              <a:latin typeface="Arial"/>
              <a:ea typeface="Arial"/>
              <a:cs typeface="Arial"/>
              <a:sym typeface="Arial"/>
            </a:endParaRPr>
          </a:p>
          <a:p>
            <a:pPr marL="1371600" lvl="2"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Their estimated average quality,</a:t>
            </a:r>
            <a:br>
              <a:rPr lang="en-US" sz="1100">
                <a:latin typeface="Arial"/>
                <a:ea typeface="Arial"/>
                <a:cs typeface="Arial"/>
                <a:sym typeface="Arial"/>
              </a:rPr>
            </a:br>
            <a:endParaRPr sz="1100">
              <a:latin typeface="Arial"/>
              <a:ea typeface="Arial"/>
              <a:cs typeface="Arial"/>
              <a:sym typeface="Arial"/>
            </a:endParaRPr>
          </a:p>
          <a:p>
            <a:pPr marL="1371600" lvl="2"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A bonus proportional to our uncertainty about both acceptance and quality,</a:t>
            </a:r>
            <a:br>
              <a:rPr lang="en-US" sz="1100">
                <a:latin typeface="Arial"/>
                <a:ea typeface="Arial"/>
                <a:cs typeface="Arial"/>
                <a:sym typeface="Arial"/>
              </a:rPr>
            </a:br>
            <a:endParaRPr sz="1100">
              <a:latin typeface="Arial"/>
              <a:ea typeface="Arial"/>
              <a:cs typeface="Arial"/>
              <a:sym typeface="Arial"/>
            </a:endParaRPr>
          </a:p>
          <a:p>
            <a:pPr marL="1371600" lvl="2"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And an adjustment for their learning slope.</a:t>
            </a:r>
            <a:br>
              <a:rPr lang="en-US" sz="1100">
                <a:latin typeface="Arial"/>
                <a:ea typeface="Arial"/>
                <a:cs typeface="Arial"/>
                <a:sym typeface="Arial"/>
              </a:rPr>
            </a:b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b. </a:t>
            </a:r>
            <a:r>
              <a:rPr lang="en-US" sz="1100" b="1">
                <a:latin typeface="Arial"/>
                <a:ea typeface="Arial"/>
                <a:cs typeface="Arial"/>
                <a:sym typeface="Arial"/>
              </a:rPr>
              <a:t>Select and Offer</a:t>
            </a:r>
            <a:br>
              <a:rPr lang="en-US" sz="1100" b="1">
                <a:latin typeface="Arial"/>
                <a:ea typeface="Arial"/>
                <a:cs typeface="Arial"/>
                <a:sym typeface="Arial"/>
              </a:rPr>
            </a:br>
            <a:r>
              <a:rPr lang="en-US" sz="1100">
                <a:latin typeface="Arial"/>
                <a:ea typeface="Arial"/>
                <a:cs typeface="Arial"/>
                <a:sym typeface="Arial"/>
              </a:rPr>
              <a:t> We pick the worker with the highest optimistic score and offer them the task.</a:t>
            </a: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 c. </a:t>
            </a:r>
            <a:r>
              <a:rPr lang="en-US" sz="1100" b="1">
                <a:latin typeface="Arial"/>
                <a:ea typeface="Arial"/>
                <a:cs typeface="Arial"/>
                <a:sym typeface="Arial"/>
              </a:rPr>
              <a:t>Observe and Update</a:t>
            </a:r>
            <a:br>
              <a:rPr lang="en-US" sz="1100" b="1">
                <a:latin typeface="Arial"/>
                <a:ea typeface="Arial"/>
                <a:cs typeface="Arial"/>
                <a:sym typeface="Arial"/>
              </a:rPr>
            </a:br>
            <a:endParaRPr sz="1100" b="1">
              <a:latin typeface="Arial"/>
              <a:ea typeface="Arial"/>
              <a:cs typeface="Arial"/>
              <a:sym typeface="Arial"/>
            </a:endParaRPr>
          </a:p>
          <a:p>
            <a:pPr marL="1371600" lvl="2"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they accept, we record that success and observe a noisy service quality.</a:t>
            </a:r>
            <a:br>
              <a:rPr lang="en-US" sz="1100">
                <a:latin typeface="Arial"/>
                <a:ea typeface="Arial"/>
                <a:cs typeface="Arial"/>
                <a:sym typeface="Arial"/>
              </a:rPr>
            </a:br>
            <a:endParaRPr sz="1100">
              <a:latin typeface="Arial"/>
              <a:ea typeface="Arial"/>
              <a:cs typeface="Arial"/>
              <a:sym typeface="Arial"/>
            </a:endParaRPr>
          </a:p>
          <a:p>
            <a:pPr marL="1371600" lvl="2"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We then update that worker’s counts and smoothly update both their average quality estimate and their learning slope.</a:t>
            </a:r>
            <a:br>
              <a:rPr lang="en-US" sz="1100">
                <a:latin typeface="Arial"/>
                <a:ea typeface="Arial"/>
                <a:cs typeface="Arial"/>
                <a:sym typeface="Arial"/>
              </a:rPr>
            </a:br>
            <a:endParaRPr sz="1100">
              <a:latin typeface="Arial"/>
              <a:ea typeface="Arial"/>
              <a:cs typeface="Arial"/>
              <a:sym typeface="Arial"/>
            </a:endParaRPr>
          </a:p>
          <a:p>
            <a:pPr marL="1371600" lvl="2"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Finally, we break out of the inner loop and move on to the next task.</a:t>
            </a:r>
            <a:br>
              <a:rPr lang="en-US" sz="1100">
                <a:latin typeface="Arial"/>
                <a:ea typeface="Arial"/>
                <a:cs typeface="Arial"/>
                <a:sym typeface="Arial"/>
              </a:rPr>
            </a:br>
            <a:endParaRPr sz="110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d. </a:t>
            </a:r>
            <a:r>
              <a:rPr lang="en-US" sz="1100" b="1">
                <a:latin typeface="Arial"/>
                <a:ea typeface="Arial"/>
                <a:cs typeface="Arial"/>
                <a:sym typeface="Arial"/>
              </a:rPr>
              <a:t>Rejection Handling</a:t>
            </a:r>
            <a:br>
              <a:rPr lang="en-US" sz="1100" b="1">
                <a:latin typeface="Arial"/>
                <a:ea typeface="Arial"/>
                <a:cs typeface="Arial"/>
                <a:sym typeface="Arial"/>
              </a:rPr>
            </a:br>
            <a:endParaRPr sz="1100" b="1">
              <a:latin typeface="Arial"/>
              <a:ea typeface="Arial"/>
              <a:cs typeface="Arial"/>
              <a:sym typeface="Arial"/>
            </a:endParaRPr>
          </a:p>
          <a:p>
            <a:pPr marL="1371600" lvl="2"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If they reject, we remove that worker from the eligible set and repeat the inner loop with the remaining candidates.</a:t>
            </a:r>
            <a:br>
              <a:rPr lang="en-US"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AutoNum type="arabicPeriod"/>
            </a:pPr>
            <a:r>
              <a:rPr lang="en-US" sz="1100" b="1">
                <a:latin typeface="Arial"/>
                <a:ea typeface="Arial"/>
                <a:cs typeface="Arial"/>
                <a:sym typeface="Arial"/>
              </a:rPr>
              <a:t>Discounting Unused Data</a:t>
            </a:r>
            <a:br>
              <a:rPr lang="en-US" sz="1100" b="1">
                <a:latin typeface="Arial"/>
                <a:ea typeface="Arial"/>
                <a:cs typeface="Arial"/>
                <a:sym typeface="Arial"/>
              </a:rPr>
            </a:br>
            <a:endParaRPr sz="1100" b="1">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Once a task is completed, any workers who were never offered that particular task still have their historical counts decayed. This ensures old information gradually loses weight, letting the algorithm adapt to shifts in worker behavior or proficiency over time.</a:t>
            </a:r>
            <a:br>
              <a:rPr lang="en-US" sz="1100">
                <a:latin typeface="Arial"/>
                <a:ea typeface="Arial"/>
                <a:cs typeface="Arial"/>
                <a:sym typeface="Arial"/>
              </a:rPr>
            </a:b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By iterating this process, the algorithm continually refines its estimates and balances exploring under-utilized workers against exploiting reliably high performers, all while accounting for changing acceptance rates and evolving skill levels.</a:t>
            </a:r>
            <a:endParaRPr sz="1100">
              <a:latin typeface="Arial"/>
              <a:ea typeface="Arial"/>
              <a:cs typeface="Arial"/>
              <a:sym typeface="Arial"/>
            </a:endParaRPr>
          </a:p>
          <a:p>
            <a:pPr marL="0" lvl="0" indent="0" algn="l" rtl="0">
              <a:spcBef>
                <a:spcPts val="1200"/>
              </a:spcBef>
              <a:spcAft>
                <a:spcPts val="0"/>
              </a:spcAft>
              <a:buNone/>
            </a:pPr>
            <a:endParaRPr/>
          </a:p>
        </p:txBody>
      </p:sp>
      <p:sp>
        <p:nvSpPr>
          <p:cNvPr id="338" name="Google Shape;338;g355ee8aa566_3_2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5ee8aa566_3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355ee8aa566_3_2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Char char="●"/>
            </a:pPr>
            <a:r>
              <a:rPr lang="en-US" sz="1100" b="1" dirty="0">
                <a:latin typeface="Arial"/>
                <a:ea typeface="Arial"/>
                <a:cs typeface="Arial"/>
                <a:sym typeface="Arial"/>
              </a:rPr>
              <a:t>Overview of Plots</a:t>
            </a:r>
            <a:br>
              <a:rPr lang="en-US" sz="1100" b="1" dirty="0">
                <a:latin typeface="Arial"/>
                <a:ea typeface="Arial"/>
                <a:cs typeface="Arial"/>
                <a:sym typeface="Arial"/>
              </a:rPr>
            </a:br>
            <a:r>
              <a:rPr lang="en-US" sz="1100" dirty="0">
                <a:latin typeface="Arial"/>
                <a:ea typeface="Arial"/>
                <a:cs typeface="Arial"/>
                <a:sym typeface="Arial"/>
              </a:rPr>
              <a:t> Here we compare three policies—our Sequential MNL-UCB, a static UCB, and random assignment, over 5,000 tasks, averaging across 50 runs.</a:t>
            </a: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dirty="0">
                <a:latin typeface="Arial"/>
                <a:ea typeface="Arial"/>
                <a:cs typeface="Arial"/>
                <a:sym typeface="Arial"/>
              </a:rPr>
              <a:t>Left Panel: Low Drift (C=0.05, L=0.05)</a:t>
            </a:r>
            <a:br>
              <a:rPr lang="en-US" sz="1100" b="1" dirty="0">
                <a:latin typeface="Arial"/>
                <a:ea typeface="Arial"/>
                <a:cs typeface="Arial"/>
                <a:sym typeface="Arial"/>
              </a:rPr>
            </a:br>
            <a:r>
              <a:rPr lang="en-US" sz="1100" dirty="0">
                <a:latin typeface="Arial"/>
                <a:ea typeface="Arial"/>
                <a:cs typeface="Arial"/>
                <a:sym typeface="Arial"/>
              </a:rPr>
              <a:t> With only small changes in acceptance probabilities and quality (low drift), the static UCB already outperforms random, but its regret still grows nearly linearly. Our </a:t>
            </a:r>
            <a:r>
              <a:rPr lang="en-US" sz="1100" dirty="0" err="1">
                <a:latin typeface="Arial"/>
                <a:ea typeface="Arial"/>
                <a:cs typeface="Arial"/>
                <a:sym typeface="Arial"/>
              </a:rPr>
              <a:t>SeqMNL</a:t>
            </a:r>
            <a:r>
              <a:rPr lang="en-US" sz="1100" dirty="0">
                <a:latin typeface="Arial"/>
                <a:ea typeface="Arial"/>
                <a:cs typeface="Arial"/>
                <a:sym typeface="Arial"/>
              </a:rPr>
              <a:t>-UCB, in contrast, exhibits the familiar sublinear, square-root-style growth—regret around 550 by task 5,000, showing effective adaptation to slight </a:t>
            </a:r>
            <a:r>
              <a:rPr lang="en-US" sz="1100" dirty="0" err="1">
                <a:latin typeface="Arial"/>
                <a:ea typeface="Arial"/>
                <a:cs typeface="Arial"/>
                <a:sym typeface="Arial"/>
              </a:rPr>
              <a:t>nonstationarity</a:t>
            </a:r>
            <a:r>
              <a:rPr lang="en-US" sz="1100" dirty="0">
                <a:latin typeface="Arial"/>
                <a:ea typeface="Arial"/>
                <a:cs typeface="Arial"/>
                <a:sym typeface="Arial"/>
              </a:rPr>
              <a:t>.</a:t>
            </a: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dirty="0">
                <a:latin typeface="Arial"/>
                <a:ea typeface="Arial"/>
                <a:cs typeface="Arial"/>
                <a:sym typeface="Arial"/>
              </a:rPr>
              <a:t>Right Panel: High Drift (C=0.50, L=0.50)</a:t>
            </a:r>
            <a:br>
              <a:rPr lang="en-US" sz="1100" b="1" dirty="0">
                <a:latin typeface="Arial"/>
                <a:ea typeface="Arial"/>
                <a:cs typeface="Arial"/>
                <a:sym typeface="Arial"/>
              </a:rPr>
            </a:br>
            <a:r>
              <a:rPr lang="en-US" sz="1100" dirty="0">
                <a:latin typeface="Arial"/>
                <a:ea typeface="Arial"/>
                <a:cs typeface="Arial"/>
                <a:sym typeface="Arial"/>
              </a:rPr>
              <a:t> When drift is ten times larger, both random and static UCB suffer much higher regret, approaching 1,600-1,900 by the end. </a:t>
            </a:r>
            <a:r>
              <a:rPr lang="en-US" sz="1100" dirty="0" err="1">
                <a:latin typeface="Arial"/>
                <a:ea typeface="Arial"/>
                <a:cs typeface="Arial"/>
                <a:sym typeface="Arial"/>
              </a:rPr>
              <a:t>SeqMNL</a:t>
            </a:r>
            <a:r>
              <a:rPr lang="en-US" sz="1100" dirty="0">
                <a:latin typeface="Arial"/>
                <a:ea typeface="Arial"/>
                <a:cs typeface="Arial"/>
                <a:sym typeface="Arial"/>
              </a:rPr>
              <a:t>-UCB’s regret also increases, but remains substantially lower (around 600), demonstrating robustness even under rapidly changing worker behavior and learning.</a:t>
            </a:r>
            <a:endParaRPr sz="1100" dirty="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br>
              <a:rPr lang="en-US" sz="1100" b="1" dirty="0">
                <a:latin typeface="Arial"/>
                <a:ea typeface="Arial"/>
                <a:cs typeface="Arial"/>
                <a:sym typeface="Arial"/>
              </a:rPr>
            </a:br>
            <a:r>
              <a:rPr lang="en-US" sz="1100" dirty="0">
                <a:latin typeface="Arial"/>
                <a:ea typeface="Arial"/>
                <a:cs typeface="Arial"/>
                <a:sym typeface="Arial"/>
              </a:rPr>
              <a:t> These simulation suggests regret scales with the total drift budgets C and L, and our algorithm consistently outperforms baselines by balancing exploration, exploitation, and discounting over time.</a:t>
            </a:r>
            <a:br>
              <a:rPr lang="en-US" sz="1100" dirty="0">
                <a:latin typeface="Arial"/>
                <a:ea typeface="Arial"/>
                <a:cs typeface="Arial"/>
                <a:sym typeface="Arial"/>
              </a:rPr>
            </a:br>
            <a:endParaRPr sz="1100" dirty="0">
              <a:latin typeface="Arial"/>
              <a:ea typeface="Arial"/>
              <a:cs typeface="Arial"/>
              <a:sym typeface="Arial"/>
            </a:endParaRPr>
          </a:p>
          <a:p>
            <a:pPr marL="0" lvl="0" indent="0" algn="l" rtl="0">
              <a:spcBef>
                <a:spcPts val="1200"/>
              </a:spcBef>
              <a:spcAft>
                <a:spcPts val="0"/>
              </a:spcAft>
              <a:buNone/>
            </a:pPr>
            <a:endParaRPr dirty="0"/>
          </a:p>
        </p:txBody>
      </p:sp>
      <p:sp>
        <p:nvSpPr>
          <p:cNvPr id="349" name="Google Shape;349;g355ee8aa566_3_2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5ee8aa566_3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g355ee8aa566_3_2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355ee8aa566_3_2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55ee8aa566_3_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355ee8aa566_3_2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355ee8aa566_3_2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38</a:t>
            </a:fld>
            <a:endParaRPr lang="en-US"/>
          </a:p>
        </p:txBody>
      </p:sp>
    </p:spTree>
    <p:extLst>
      <p:ext uri="{BB962C8B-B14F-4D97-AF65-F5344CB8AC3E}">
        <p14:creationId xmlns:p14="http://schemas.microsoft.com/office/powerpoint/2010/main" val="285639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None/>
            </a:pPr>
            <a:r>
              <a:rPr lang="en-US" sz="1800" b="0" i="0" u="none" strike="noStrike" dirty="0">
                <a:solidFill>
                  <a:srgbClr val="000000"/>
                </a:solidFill>
                <a:effectLst/>
                <a:latin typeface="Arial" panose="020B0604020202020204" pitchFamily="34" charset="0"/>
              </a:rPr>
              <a:t>It turned out it’s actually quite challenging, that's why we went back to do our research! First of all we have no idea which regions have the most orders, we signed up at Berkeley and waited two hours to get our first order. Maybe Berkeley are all poor students who couldn’t afford delivery at all. Second challenge is that, in our first order, most of the items are pet food. None of us have any experience with pets, so it takes us way more than expected time to figure out where the correct item is. Well it turned out we are not the worst -</a:t>
            </a:r>
            <a:endParaRPr lang="en-US" b="0" dirty="0">
              <a:effectLst/>
            </a:endParaRPr>
          </a:p>
          <a:p>
            <a:pPr>
              <a:buNone/>
            </a:pPr>
            <a:br>
              <a:rPr lang="en-US" dirty="0"/>
            </a:b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3</a:t>
            </a:fld>
            <a:endParaRPr lang="en-US"/>
          </a:p>
        </p:txBody>
      </p:sp>
    </p:spTree>
    <p:extLst>
      <p:ext uri="{BB962C8B-B14F-4D97-AF65-F5344CB8AC3E}">
        <p14:creationId xmlns:p14="http://schemas.microsoft.com/office/powerpoint/2010/main" val="3665744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39</a:t>
            </a:fld>
            <a:endParaRPr lang="en-US"/>
          </a:p>
        </p:txBody>
      </p:sp>
    </p:spTree>
    <p:extLst>
      <p:ext uri="{BB962C8B-B14F-4D97-AF65-F5344CB8AC3E}">
        <p14:creationId xmlns:p14="http://schemas.microsoft.com/office/powerpoint/2010/main" val="2760029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Other</a:t>
            </a:r>
            <a:r>
              <a:rPr lang="zh-CN" altLang="en-US" dirty="0"/>
              <a:t> </a:t>
            </a:r>
            <a:r>
              <a:rPr lang="en-US" altLang="zh-CN" dirty="0"/>
              <a:t>coefficient</a:t>
            </a: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40</a:t>
            </a:fld>
            <a:endParaRPr lang="en-US"/>
          </a:p>
        </p:txBody>
      </p:sp>
    </p:spTree>
    <p:extLst>
      <p:ext uri="{BB962C8B-B14F-4D97-AF65-F5344CB8AC3E}">
        <p14:creationId xmlns:p14="http://schemas.microsoft.com/office/powerpoint/2010/main" val="4072677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41</a:t>
            </a:fld>
            <a:endParaRPr lang="en-US"/>
          </a:p>
        </p:txBody>
      </p:sp>
    </p:spTree>
    <p:extLst>
      <p:ext uri="{BB962C8B-B14F-4D97-AF65-F5344CB8AC3E}">
        <p14:creationId xmlns:p14="http://schemas.microsoft.com/office/powerpoint/2010/main" val="639569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19806-231C-155B-EDC6-1FBD97D32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707F67-B243-D97C-9770-3D51E66A97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EDA6F-EF51-1C3C-B7E6-517C50014F7A}"/>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B82BCA6C-3567-1F38-C0BD-48E820C414E4}"/>
              </a:ext>
            </a:extLst>
          </p:cNvPr>
          <p:cNvSpPr>
            <a:spLocks noGrp="1"/>
          </p:cNvSpPr>
          <p:nvPr>
            <p:ph type="sldNum" sz="quarter" idx="5"/>
          </p:nvPr>
        </p:nvSpPr>
        <p:spPr/>
        <p:txBody>
          <a:bodyPr/>
          <a:lstStyle/>
          <a:p>
            <a:fld id="{639CB5CD-DA79-8F48-9FDE-A5C4B9987298}" type="slidenum">
              <a:rPr lang="en-US" smtClean="0"/>
              <a:t>42</a:t>
            </a:fld>
            <a:endParaRPr lang="en-US"/>
          </a:p>
        </p:txBody>
      </p:sp>
    </p:spTree>
    <p:extLst>
      <p:ext uri="{BB962C8B-B14F-4D97-AF65-F5344CB8AC3E}">
        <p14:creationId xmlns:p14="http://schemas.microsoft.com/office/powerpoint/2010/main" val="1943307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43</a:t>
            </a:fld>
            <a:endParaRPr lang="en-US"/>
          </a:p>
        </p:txBody>
      </p:sp>
    </p:spTree>
    <p:extLst>
      <p:ext uri="{BB962C8B-B14F-4D97-AF65-F5344CB8AC3E}">
        <p14:creationId xmlns:p14="http://schemas.microsoft.com/office/powerpoint/2010/main" val="176466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1.</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Introduce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economy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general,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growing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especially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during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pandemic;</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consumer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side,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side,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choices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surface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good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struglles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first,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many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options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which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even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within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apps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there’re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human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make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good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decisions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important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wellness-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stay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win-win,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human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hard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but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suboptimal</a:t>
            </a:r>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In today’s world, 36% of US workers engage in the gig economy for a primary wage or to supplement their current income. This number will continue to rise as millennials and Gen Z workers demonstrate an increased propensity for gig work as they look for a greater work-life balance. </a:t>
            </a:r>
          </a:p>
          <a:p>
            <a:r>
              <a:rPr lang="en-US" sz="1800" b="0" i="0" u="none" strike="noStrike" dirty="0">
                <a:solidFill>
                  <a:srgbClr val="000000"/>
                </a:solidFill>
                <a:effectLst/>
                <a:latin typeface="Arial" panose="020B0604020202020204" pitchFamily="34" charset="0"/>
              </a:rPr>
              <a:t>At the same time,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observe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struggle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learn to maximize the value of their skills and talents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concerns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Reddit.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discussing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closer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airport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college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towns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during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some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certain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times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day?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which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type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whether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uber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uber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eats?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screenshots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two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wondering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size/difficulty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always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shortest/simplest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longer/more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want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help</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learn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make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decisions</a:t>
            </a: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They</a:t>
            </a:r>
            <a:r>
              <a:rPr lang="en-US" sz="1800" b="0" i="0" u="none" strike="noStrike" dirty="0">
                <a:solidFill>
                  <a:srgbClr val="000000"/>
                </a:solidFill>
                <a:effectLst/>
                <a:latin typeface="Arial" panose="020B0604020202020204" pitchFamily="34" charset="0"/>
              </a:rPr>
              <a:t> by working in certain roles at a certain time of day or day of the week to maximize earning potential. (Green 2020)</a:t>
            </a:r>
          </a:p>
          <a:p>
            <a:pPr rtl="0">
              <a:spcBef>
                <a:spcPts val="0"/>
              </a:spcBef>
              <a:spcAft>
                <a:spcPts val="1200"/>
              </a:spcAft>
            </a:pPr>
            <a:r>
              <a:rPr lang="en-US" sz="1800" b="0" i="0" u="none" strike="noStrike" dirty="0">
                <a:solidFill>
                  <a:srgbClr val="000000"/>
                </a:solidFill>
                <a:effectLst/>
                <a:latin typeface="Arial" panose="020B0604020202020204" pitchFamily="34" charset="0"/>
              </a:rPr>
              <a:t>Learning is important in the gig economy as workers face a variety of decisions on a daily basis. They need to decide when to work, whether to accept or decline tasks, decide on the best route to the destination, and take into account other factors that directly impact their earnings, time management, and overall job satisfaction. </a:t>
            </a:r>
            <a:endParaRPr lang="en-US" b="0" dirty="0">
              <a:effectLst/>
            </a:endParaRPr>
          </a:p>
          <a:p>
            <a:br>
              <a:rPr lang="en-US" dirty="0"/>
            </a:b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4</a:t>
            </a:fld>
            <a:endParaRPr lang="en-US"/>
          </a:p>
        </p:txBody>
      </p:sp>
    </p:spTree>
    <p:extLst>
      <p:ext uri="{BB962C8B-B14F-4D97-AF65-F5344CB8AC3E}">
        <p14:creationId xmlns:p14="http://schemas.microsoft.com/office/powerpoint/2010/main" val="3675984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1.</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Introduce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economy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general,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growing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especially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during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pandemic;</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consumer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side,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side,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choices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surface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good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struglles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first,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many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options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which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even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within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apps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there’re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human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make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good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decisions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important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wellness-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stay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win-win,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human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hard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but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suboptimal</a:t>
            </a:r>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In today’s world, 36% of US workers engage in the gig economy for a primary wage or to supplement their current income. This number will continue to rise as millennials and Gen Z workers demonstrate an increased propensity for gig work as they look for a greater work-life balance. </a:t>
            </a:r>
          </a:p>
          <a:p>
            <a:r>
              <a:rPr lang="en-US" sz="1800" b="0" i="0" u="none" strike="noStrike" dirty="0">
                <a:solidFill>
                  <a:srgbClr val="000000"/>
                </a:solidFill>
                <a:effectLst/>
                <a:latin typeface="Arial" panose="020B0604020202020204" pitchFamily="34" charset="0"/>
              </a:rPr>
              <a:t>At the same time,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observe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struggle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learn to maximize the value of their skills and talents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concerns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Reddit.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discussing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closer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airport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college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towns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during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some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certain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times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day?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which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type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whether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uber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uber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eats?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screenshots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two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wondering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size/difficulty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always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shortest/simplest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longer/more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want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help</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learn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make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decisions</a:t>
            </a: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They</a:t>
            </a:r>
            <a:r>
              <a:rPr lang="en-US" sz="1800" b="0" i="0" u="none" strike="noStrike" dirty="0">
                <a:solidFill>
                  <a:srgbClr val="000000"/>
                </a:solidFill>
                <a:effectLst/>
                <a:latin typeface="Arial" panose="020B0604020202020204" pitchFamily="34" charset="0"/>
              </a:rPr>
              <a:t> by working in certain roles at a certain time of day or day of the week to maximize earning potential. (Green 2020)</a:t>
            </a:r>
          </a:p>
          <a:p>
            <a:pPr rtl="0">
              <a:spcBef>
                <a:spcPts val="0"/>
              </a:spcBef>
              <a:spcAft>
                <a:spcPts val="1200"/>
              </a:spcAft>
            </a:pPr>
            <a:r>
              <a:rPr lang="en-US" sz="1800" b="0" i="0" u="none" strike="noStrike" dirty="0">
                <a:solidFill>
                  <a:srgbClr val="000000"/>
                </a:solidFill>
                <a:effectLst/>
                <a:latin typeface="Arial" panose="020B0604020202020204" pitchFamily="34" charset="0"/>
              </a:rPr>
              <a:t>Learning is important in the gig economy as workers face a variety of decisions on a daily basis. They need to decide when to work, whether to accept or decline tasks, decide on the best route to the destination, and take into account other factors that directly impact their earnings, time management, and overall job satisfaction. </a:t>
            </a:r>
            <a:endParaRPr lang="en-US" b="0" dirty="0">
              <a:effectLst/>
            </a:endParaRPr>
          </a:p>
          <a:p>
            <a:br>
              <a:rPr lang="en-US" dirty="0"/>
            </a:b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5</a:t>
            </a:fld>
            <a:endParaRPr lang="en-US"/>
          </a:p>
        </p:txBody>
      </p:sp>
    </p:spTree>
    <p:extLst>
      <p:ext uri="{BB962C8B-B14F-4D97-AF65-F5344CB8AC3E}">
        <p14:creationId xmlns:p14="http://schemas.microsoft.com/office/powerpoint/2010/main" val="418847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A2D76-93B9-5178-5F42-CAF0ED9CB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24F4C0-7317-82F1-EBA7-72692F98F6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3A3873-3341-A776-037D-B14A3C82E033}"/>
              </a:ext>
            </a:extLst>
          </p:cNvPr>
          <p:cNvSpPr>
            <a:spLocks noGrp="1"/>
          </p:cNvSpPr>
          <p:nvPr>
            <p:ph type="body" idx="1"/>
          </p:nvPr>
        </p:nvSpPr>
        <p:spPr/>
        <p:txBody>
          <a:bodyPr/>
          <a:lstStyle/>
          <a:p>
            <a:r>
              <a:rPr lang="en-US" altLang="zh-CN" sz="1800" b="0" i="0" u="none" strike="noStrike" dirty="0">
                <a:solidFill>
                  <a:srgbClr val="000000"/>
                </a:solidFill>
                <a:effectLst/>
                <a:latin typeface="Arial" panose="020B0604020202020204" pitchFamily="34" charset="0"/>
              </a:rPr>
              <a:t>1.</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Introduce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economy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general,</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growing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especially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during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pandemic;</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consumer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side,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side,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choices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surface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good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into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err="1">
                <a:solidFill>
                  <a:srgbClr val="000000"/>
                </a:solidFill>
                <a:effectLst/>
                <a:latin typeface="Arial" panose="020B0604020202020204" pitchFamily="34" charset="0"/>
              </a:rPr>
              <a:t>struglles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first,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many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options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which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even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within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apps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there’re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human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make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good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decisions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important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wellness-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stay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win-win,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human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not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only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hard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but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suboptimal</a:t>
            </a:r>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In today’s world, 36% of US workers engage in the gig economy for a primary wage or to supplement their current income. This number will continue to rise as millennials and Gen Z workers demonstrate an increased propensity for gig work as they look for a greater work-life balance. </a:t>
            </a:r>
          </a:p>
          <a:p>
            <a:r>
              <a:rPr lang="en-US" sz="1800" b="0" i="0" u="none" strike="noStrike" dirty="0">
                <a:solidFill>
                  <a:srgbClr val="000000"/>
                </a:solidFill>
                <a:effectLst/>
                <a:latin typeface="Arial" panose="020B0604020202020204" pitchFamily="34" charset="0"/>
              </a:rPr>
              <a:t>At the same time,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observe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gig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struggle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learn to maximize the value of their skills and talents</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concerns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Reddit.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discussing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closer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airport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college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towns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during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some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certain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times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day?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and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which</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type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of</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whether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uber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uber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eats?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Figure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2</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shows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screenshots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from</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two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platforms.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Also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wondering</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what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size/difficulty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should</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they</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always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choose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shortest/simplest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or</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longer/more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difficult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job?</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want</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help</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workers</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learn</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how</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to</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make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these</a:t>
            </a:r>
            <a:r>
              <a:rPr lang="zh-CN" altLang="en-US" sz="1800" b="0" i="0" u="none" strike="noStrike" dirty="0">
                <a:solidFill>
                  <a:srgbClr val="000000"/>
                </a:solidFill>
                <a:effectLst/>
                <a:latin typeface="Arial" panose="020B0604020202020204" pitchFamily="34" charset="0"/>
              </a:rPr>
              <a:t> </a:t>
            </a:r>
            <a:r>
              <a:rPr lang="en-US" altLang="zh-CN" sz="1800" b="0" i="0" u="none" strike="noStrike" dirty="0">
                <a:solidFill>
                  <a:srgbClr val="000000"/>
                </a:solidFill>
                <a:effectLst/>
                <a:latin typeface="Arial" panose="020B0604020202020204" pitchFamily="34" charset="0"/>
              </a:rPr>
              <a:t>decisions</a:t>
            </a: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endParaRPr lang="en-US" altLang="zh-CN" sz="1800" b="0" i="0" u="none" strike="noStrike" dirty="0">
              <a:solidFill>
                <a:srgbClr val="000000"/>
              </a:solidFill>
              <a:effectLst/>
              <a:latin typeface="Arial" panose="020B0604020202020204" pitchFamily="34" charset="0"/>
            </a:endParaRPr>
          </a:p>
          <a:p>
            <a:r>
              <a:rPr lang="en-US" altLang="zh-CN" sz="1800" b="0" i="0" u="none" strike="noStrike" dirty="0">
                <a:solidFill>
                  <a:srgbClr val="000000"/>
                </a:solidFill>
                <a:effectLst/>
                <a:latin typeface="Arial" panose="020B0604020202020204" pitchFamily="34" charset="0"/>
              </a:rPr>
              <a:t>They</a:t>
            </a:r>
            <a:r>
              <a:rPr lang="en-US" sz="1800" b="0" i="0" u="none" strike="noStrike" dirty="0">
                <a:solidFill>
                  <a:srgbClr val="000000"/>
                </a:solidFill>
                <a:effectLst/>
                <a:latin typeface="Arial" panose="020B0604020202020204" pitchFamily="34" charset="0"/>
              </a:rPr>
              <a:t> by working in certain roles at a certain time of day or day of the week to maximize earning potential. (Green 2020)</a:t>
            </a:r>
          </a:p>
          <a:p>
            <a:pPr rtl="0">
              <a:spcBef>
                <a:spcPts val="0"/>
              </a:spcBef>
              <a:spcAft>
                <a:spcPts val="1200"/>
              </a:spcAft>
            </a:pPr>
            <a:r>
              <a:rPr lang="en-US" sz="1800" b="0" i="0" u="none" strike="noStrike" dirty="0">
                <a:solidFill>
                  <a:srgbClr val="000000"/>
                </a:solidFill>
                <a:effectLst/>
                <a:latin typeface="Arial" panose="020B0604020202020204" pitchFamily="34" charset="0"/>
              </a:rPr>
              <a:t>Learning is important in the gig economy as workers face a variety of decisions on a daily basis. They need to decide when to work, whether to accept or decline tasks, decide on the best route to the destination, and take into account other factors that directly impact their earnings, time management, and overall job satisfaction. </a:t>
            </a:r>
            <a:endParaRPr lang="en-US" b="0" dirty="0">
              <a:effectLst/>
            </a:endParaRPr>
          </a:p>
          <a:p>
            <a:br>
              <a:rPr lang="en-US" dirty="0"/>
            </a:br>
            <a:endParaRPr lang="en-CN" dirty="0"/>
          </a:p>
        </p:txBody>
      </p:sp>
      <p:sp>
        <p:nvSpPr>
          <p:cNvPr id="4" name="Slide Number Placeholder 3">
            <a:extLst>
              <a:ext uri="{FF2B5EF4-FFF2-40B4-BE49-F238E27FC236}">
                <a16:creationId xmlns:a16="http://schemas.microsoft.com/office/drawing/2014/main" id="{7925BBBF-F97D-3DA4-127C-4F79030C34BA}"/>
              </a:ext>
            </a:extLst>
          </p:cNvPr>
          <p:cNvSpPr>
            <a:spLocks noGrp="1"/>
          </p:cNvSpPr>
          <p:nvPr>
            <p:ph type="sldNum" sz="quarter" idx="5"/>
          </p:nvPr>
        </p:nvSpPr>
        <p:spPr/>
        <p:txBody>
          <a:bodyPr/>
          <a:lstStyle/>
          <a:p>
            <a:fld id="{639CB5CD-DA79-8F48-9FDE-A5C4B9987298}" type="slidenum">
              <a:rPr lang="en-US" smtClean="0"/>
              <a:t>6</a:t>
            </a:fld>
            <a:endParaRPr lang="en-US"/>
          </a:p>
        </p:txBody>
      </p:sp>
    </p:spTree>
    <p:extLst>
      <p:ext uri="{BB962C8B-B14F-4D97-AF65-F5344CB8AC3E}">
        <p14:creationId xmlns:p14="http://schemas.microsoft.com/office/powerpoint/2010/main" val="320584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7</a:t>
            </a:fld>
            <a:endParaRPr lang="en-US"/>
          </a:p>
        </p:txBody>
      </p:sp>
    </p:spTree>
    <p:extLst>
      <p:ext uri="{BB962C8B-B14F-4D97-AF65-F5344CB8AC3E}">
        <p14:creationId xmlns:p14="http://schemas.microsoft.com/office/powerpoint/2010/main" val="3701356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zh-CN" altLang="en-US" dirty="0"/>
              <a:t> </a:t>
            </a:r>
            <a:r>
              <a:rPr lang="en-US" sz="1800" b="0" i="0" u="none" strike="noStrike" dirty="0">
                <a:solidFill>
                  <a:srgbClr val="000000"/>
                </a:solidFill>
                <a:effectLst/>
                <a:latin typeface="Arial" panose="020B0604020202020204" pitchFamily="34" charset="0"/>
              </a:rPr>
              <a:t>OK, let’s first go over our industry partner. We are lucky to collaborate with a US online grocery delivery platform. On this platform customers place orders online, and then shoppers get to browse orders like this (they can see the estimated pay, time, items in the order, address of the store and distance from the customer). Then the worker will choose orders and go to local stores to pick up the items, and finally they will deliver the items to customers.</a:t>
            </a:r>
            <a:endParaRPr lang="en-US" b="0" dirty="0">
              <a:effectLst/>
            </a:endParaRPr>
          </a:p>
          <a:p>
            <a:endParaRPr lang="en-US" b="0" dirty="0">
              <a:effectLst/>
            </a:endParaRPr>
          </a:p>
          <a:p>
            <a:endParaRPr lang="en-US" b="0" dirty="0">
              <a:effectLst/>
            </a:endParaRPr>
          </a:p>
          <a:p>
            <a:pPr marL="342900" indent="-342900">
              <a:buFont typeface="Arial" panose="020B0604020202020204" pitchFamily="34" charset="0"/>
              <a:buChar char="•"/>
            </a:pPr>
            <a:r>
              <a:rPr lang="zh-CN" altLang="en-US" dirty="0"/>
              <a:t> </a:t>
            </a:r>
            <a:r>
              <a:rPr lang="en-US"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Doesn’t have a large inventory of products for customers to purchase.</a:t>
            </a:r>
          </a:p>
          <a:p>
            <a:pPr marL="342900" indent="-342900">
              <a:buFont typeface="Arial" panose="020B0604020202020204" pitchFamily="34" charset="0"/>
              <a:buChar char="•"/>
            </a:pPr>
            <a:r>
              <a:rPr lang="en-US"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Instead, a </a:t>
            </a:r>
            <a:r>
              <a:rPr lang="en-US" altLang="zh-CN"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shopper</a:t>
            </a:r>
            <a:r>
              <a:rPr lang="en-US"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 will go to a local store, purchase the items, and then deliver them directly to the customer’s door.</a:t>
            </a:r>
            <a:endParaRPr lang="th-TH"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342900" indent="-342900">
              <a:buFont typeface="Arial" panose="020B0604020202020204" pitchFamily="34" charset="0"/>
              <a:buChar char="•"/>
            </a:pPr>
            <a:r>
              <a:rPr lang="en-US" altLang="zh-CN" sz="12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Shoppers have to be 18 or older; smart phone, car, driver’s license, insurance, and the ability to lift 45 lbs.</a:t>
            </a:r>
          </a:p>
          <a:p>
            <a:endParaRPr lang="en-CN"/>
          </a:p>
          <a:p>
            <a:br>
              <a:rPr lang="en-US" b="0" dirty="0">
                <a:effectLst/>
              </a:rPr>
            </a:br>
            <a:endParaRPr lang="en-CN" dirty="0"/>
          </a:p>
        </p:txBody>
      </p:sp>
      <p:sp>
        <p:nvSpPr>
          <p:cNvPr id="4" name="Slide Number Placeholder 3"/>
          <p:cNvSpPr>
            <a:spLocks noGrp="1"/>
          </p:cNvSpPr>
          <p:nvPr>
            <p:ph type="sldNum" sz="quarter" idx="5"/>
          </p:nvPr>
        </p:nvSpPr>
        <p:spPr/>
        <p:txBody>
          <a:bodyPr/>
          <a:lstStyle/>
          <a:p>
            <a:fld id="{639CB5CD-DA79-8F48-9FDE-A5C4B9987298}" type="slidenum">
              <a:rPr lang="en-US" smtClean="0"/>
              <a:t>8</a:t>
            </a:fld>
            <a:endParaRPr lang="en-US"/>
          </a:p>
        </p:txBody>
      </p:sp>
    </p:spTree>
    <p:extLst>
      <p:ext uri="{BB962C8B-B14F-4D97-AF65-F5344CB8AC3E}">
        <p14:creationId xmlns:p14="http://schemas.microsoft.com/office/powerpoint/2010/main" val="2343043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47CD9-70A0-2446-BCAC-1C5FCBF7C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E62BB8-546D-104C-A1F1-FEFD02310D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0B0DF4-5A3F-BB4F-A7E0-6B3B0CF46B63}"/>
              </a:ext>
            </a:extLst>
          </p:cNvPr>
          <p:cNvSpPr>
            <a:spLocks noGrp="1"/>
          </p:cNvSpPr>
          <p:nvPr>
            <p:ph type="dt" sz="half" idx="10"/>
          </p:nvPr>
        </p:nvSpPr>
        <p:spPr/>
        <p:txBody>
          <a:bodyPr/>
          <a:lstStyle/>
          <a:p>
            <a:fld id="{F5D34384-827D-4C4D-B123-9632F2017C0F}" type="datetime1">
              <a:rPr lang="en-US" smtClean="0"/>
              <a:t>5/9/25</a:t>
            </a:fld>
            <a:endParaRPr lang="en-US"/>
          </a:p>
        </p:txBody>
      </p:sp>
      <p:sp>
        <p:nvSpPr>
          <p:cNvPr id="5" name="Footer Placeholder 4">
            <a:extLst>
              <a:ext uri="{FF2B5EF4-FFF2-40B4-BE49-F238E27FC236}">
                <a16:creationId xmlns:a16="http://schemas.microsoft.com/office/drawing/2014/main" id="{39030958-3938-A948-A485-22EF58C7B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32313-A69A-7849-B7BE-51CDEE9E62F1}"/>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3298810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29478-9B17-8141-A43B-EADF22099C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6DFACA-78F6-3D49-B1B5-AFAFBB0A71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08B6AC-73C5-D646-98AA-96476DE946ED}"/>
              </a:ext>
            </a:extLst>
          </p:cNvPr>
          <p:cNvSpPr>
            <a:spLocks noGrp="1"/>
          </p:cNvSpPr>
          <p:nvPr>
            <p:ph type="dt" sz="half" idx="10"/>
          </p:nvPr>
        </p:nvSpPr>
        <p:spPr/>
        <p:txBody>
          <a:bodyPr/>
          <a:lstStyle/>
          <a:p>
            <a:fld id="{2D8E42BA-51CC-EB44-A067-CE452A2F92B4}" type="datetime1">
              <a:rPr lang="en-US" smtClean="0"/>
              <a:t>5/9/25</a:t>
            </a:fld>
            <a:endParaRPr lang="en-US"/>
          </a:p>
        </p:txBody>
      </p:sp>
      <p:sp>
        <p:nvSpPr>
          <p:cNvPr id="5" name="Footer Placeholder 4">
            <a:extLst>
              <a:ext uri="{FF2B5EF4-FFF2-40B4-BE49-F238E27FC236}">
                <a16:creationId xmlns:a16="http://schemas.microsoft.com/office/drawing/2014/main" id="{8B0B76BC-D7E2-054D-8048-77ED5168E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4C74D-8CA3-654D-90FE-EC91088CAC56}"/>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152090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B09315-73E3-2845-8A30-582C9DCFFD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78900A-4C27-C548-B8C4-7255A5353D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1E30D1-0635-3C4B-BAA5-BECC05DD128C}"/>
              </a:ext>
            </a:extLst>
          </p:cNvPr>
          <p:cNvSpPr>
            <a:spLocks noGrp="1"/>
          </p:cNvSpPr>
          <p:nvPr>
            <p:ph type="dt" sz="half" idx="10"/>
          </p:nvPr>
        </p:nvSpPr>
        <p:spPr/>
        <p:txBody>
          <a:bodyPr/>
          <a:lstStyle/>
          <a:p>
            <a:fld id="{C6FDF675-E0F4-9A49-A9B5-A4EE1E0F4D80}" type="datetime1">
              <a:rPr lang="en-US" smtClean="0"/>
              <a:t>5/9/25</a:t>
            </a:fld>
            <a:endParaRPr lang="en-US"/>
          </a:p>
        </p:txBody>
      </p:sp>
      <p:sp>
        <p:nvSpPr>
          <p:cNvPr id="5" name="Footer Placeholder 4">
            <a:extLst>
              <a:ext uri="{FF2B5EF4-FFF2-40B4-BE49-F238E27FC236}">
                <a16:creationId xmlns:a16="http://schemas.microsoft.com/office/drawing/2014/main" id="{1E20494C-32A2-7B41-B964-2979B7644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A876B8-F7F1-B547-8772-88869C8C8ADD}"/>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323414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9B9CE-8572-A447-9700-6B38177768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EA3282-72DA-0548-8FA2-1D164CF89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2D5C6-E50C-204F-A887-302DADD77147}"/>
              </a:ext>
            </a:extLst>
          </p:cNvPr>
          <p:cNvSpPr>
            <a:spLocks noGrp="1"/>
          </p:cNvSpPr>
          <p:nvPr>
            <p:ph type="dt" sz="half" idx="10"/>
          </p:nvPr>
        </p:nvSpPr>
        <p:spPr/>
        <p:txBody>
          <a:bodyPr/>
          <a:lstStyle/>
          <a:p>
            <a:fld id="{7285B1DB-AC81-AD41-9838-69763F41F17B}" type="datetime1">
              <a:rPr lang="en-US" smtClean="0"/>
              <a:t>5/9/25</a:t>
            </a:fld>
            <a:endParaRPr lang="en-US"/>
          </a:p>
        </p:txBody>
      </p:sp>
      <p:sp>
        <p:nvSpPr>
          <p:cNvPr id="5" name="Footer Placeholder 4">
            <a:extLst>
              <a:ext uri="{FF2B5EF4-FFF2-40B4-BE49-F238E27FC236}">
                <a16:creationId xmlns:a16="http://schemas.microsoft.com/office/drawing/2014/main" id="{EE559B39-91CB-D24B-87CF-F95454385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469C9F-5D11-C543-BA9F-87F295798ACB}"/>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2371127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6900-3602-B14A-8F1A-C5D6C08DD9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BFF133-950C-8743-8D7F-220BA54826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0325CA-8955-3B48-BDEC-A0103D74459D}"/>
              </a:ext>
            </a:extLst>
          </p:cNvPr>
          <p:cNvSpPr>
            <a:spLocks noGrp="1"/>
          </p:cNvSpPr>
          <p:nvPr>
            <p:ph type="dt" sz="half" idx="10"/>
          </p:nvPr>
        </p:nvSpPr>
        <p:spPr/>
        <p:txBody>
          <a:bodyPr/>
          <a:lstStyle/>
          <a:p>
            <a:fld id="{9820385D-D4E7-1742-A985-44952B4AED44}" type="datetime1">
              <a:rPr lang="en-US" smtClean="0"/>
              <a:t>5/9/25</a:t>
            </a:fld>
            <a:endParaRPr lang="en-US"/>
          </a:p>
        </p:txBody>
      </p:sp>
      <p:sp>
        <p:nvSpPr>
          <p:cNvPr id="5" name="Footer Placeholder 4">
            <a:extLst>
              <a:ext uri="{FF2B5EF4-FFF2-40B4-BE49-F238E27FC236}">
                <a16:creationId xmlns:a16="http://schemas.microsoft.com/office/drawing/2014/main" id="{6DB80163-A497-104B-A6DC-B7A8024C1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25F05-B59D-3546-A275-B762537F6F9D}"/>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272456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F667-5C76-4C40-9083-684DF83D5B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D1DEA-3E98-8A46-818C-FE22BC80E8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1ADF8E-B5C0-7F40-9F4E-94DDBB00C8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D3F1F9-DB9D-074A-8BE5-B40201FB981D}"/>
              </a:ext>
            </a:extLst>
          </p:cNvPr>
          <p:cNvSpPr>
            <a:spLocks noGrp="1"/>
          </p:cNvSpPr>
          <p:nvPr>
            <p:ph type="dt" sz="half" idx="10"/>
          </p:nvPr>
        </p:nvSpPr>
        <p:spPr/>
        <p:txBody>
          <a:bodyPr/>
          <a:lstStyle/>
          <a:p>
            <a:fld id="{3FC993F1-1DB0-8F4B-8FAA-F382590653F0}" type="datetime1">
              <a:rPr lang="en-US" smtClean="0"/>
              <a:t>5/9/25</a:t>
            </a:fld>
            <a:endParaRPr lang="en-US"/>
          </a:p>
        </p:txBody>
      </p:sp>
      <p:sp>
        <p:nvSpPr>
          <p:cNvPr id="6" name="Footer Placeholder 5">
            <a:extLst>
              <a:ext uri="{FF2B5EF4-FFF2-40B4-BE49-F238E27FC236}">
                <a16:creationId xmlns:a16="http://schemas.microsoft.com/office/drawing/2014/main" id="{9A23477C-0B9C-844B-86CB-E41A127A88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FEEEC3-9FDF-F64A-916C-078E82B22565}"/>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3410580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A27E-431B-754D-9FA9-AB4DF16340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F5D6F3-94DF-A946-8023-24E8C27EFA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69D52-5F78-DC4A-A446-0BFAA0F3C4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332490-B1AB-0848-A48B-AD27A1DEFC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121527-9764-5A46-8A00-1B0C64E646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0B3877-5948-9C4C-AE51-1E1F8DD25EC1}"/>
              </a:ext>
            </a:extLst>
          </p:cNvPr>
          <p:cNvSpPr>
            <a:spLocks noGrp="1"/>
          </p:cNvSpPr>
          <p:nvPr>
            <p:ph type="dt" sz="half" idx="10"/>
          </p:nvPr>
        </p:nvSpPr>
        <p:spPr/>
        <p:txBody>
          <a:bodyPr/>
          <a:lstStyle/>
          <a:p>
            <a:fld id="{26983873-36D5-FF4F-B6A0-0CF97FD67D6B}" type="datetime1">
              <a:rPr lang="en-US" smtClean="0"/>
              <a:t>5/9/25</a:t>
            </a:fld>
            <a:endParaRPr lang="en-US"/>
          </a:p>
        </p:txBody>
      </p:sp>
      <p:sp>
        <p:nvSpPr>
          <p:cNvPr id="8" name="Footer Placeholder 7">
            <a:extLst>
              <a:ext uri="{FF2B5EF4-FFF2-40B4-BE49-F238E27FC236}">
                <a16:creationId xmlns:a16="http://schemas.microsoft.com/office/drawing/2014/main" id="{7DCDC2BA-2C0E-A94E-9FBB-8AA3C207C0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DA069C-06B8-534F-A139-2F9A7F3A8CE7}"/>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4085927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44D31-FF6D-774C-A4FA-9A99741EE3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81C4FB-DB5E-204A-8188-193CF12AFF61}"/>
              </a:ext>
            </a:extLst>
          </p:cNvPr>
          <p:cNvSpPr>
            <a:spLocks noGrp="1"/>
          </p:cNvSpPr>
          <p:nvPr>
            <p:ph type="dt" sz="half" idx="10"/>
          </p:nvPr>
        </p:nvSpPr>
        <p:spPr/>
        <p:txBody>
          <a:bodyPr/>
          <a:lstStyle/>
          <a:p>
            <a:fld id="{7AA53633-EE41-3E43-8774-616277C46B43}" type="datetime1">
              <a:rPr lang="en-US" smtClean="0"/>
              <a:t>5/9/25</a:t>
            </a:fld>
            <a:endParaRPr lang="en-US"/>
          </a:p>
        </p:txBody>
      </p:sp>
      <p:sp>
        <p:nvSpPr>
          <p:cNvPr id="4" name="Footer Placeholder 3">
            <a:extLst>
              <a:ext uri="{FF2B5EF4-FFF2-40B4-BE49-F238E27FC236}">
                <a16:creationId xmlns:a16="http://schemas.microsoft.com/office/drawing/2014/main" id="{6DB41710-3B9C-D543-BE32-EFE6C6699C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F4132E-CF53-EE43-AA4C-E11CE4F52661}"/>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366583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7153A5-1D08-E941-96CC-E946EF44F0FE}"/>
              </a:ext>
            </a:extLst>
          </p:cNvPr>
          <p:cNvSpPr>
            <a:spLocks noGrp="1"/>
          </p:cNvSpPr>
          <p:nvPr>
            <p:ph type="dt" sz="half" idx="10"/>
          </p:nvPr>
        </p:nvSpPr>
        <p:spPr/>
        <p:txBody>
          <a:bodyPr/>
          <a:lstStyle/>
          <a:p>
            <a:fld id="{5EA1D8BD-C6F4-D047-B822-A9635C98DB61}" type="datetime1">
              <a:rPr lang="en-US" smtClean="0"/>
              <a:t>5/9/25</a:t>
            </a:fld>
            <a:endParaRPr lang="en-US"/>
          </a:p>
        </p:txBody>
      </p:sp>
      <p:sp>
        <p:nvSpPr>
          <p:cNvPr id="3" name="Footer Placeholder 2">
            <a:extLst>
              <a:ext uri="{FF2B5EF4-FFF2-40B4-BE49-F238E27FC236}">
                <a16:creationId xmlns:a16="http://schemas.microsoft.com/office/drawing/2014/main" id="{8E22DA85-F1E5-B040-8182-6FB14C7FC5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DE68AD-BD42-1546-8977-52938172D494}"/>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973932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AB29A-9D7B-B545-AF55-D0666D5EFD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F6F7F9-59F8-3A44-AFC7-AAAB4C5194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ACC474-C30A-1142-81F0-7ABFFFA03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F6871-849F-DB4B-B1A7-5840CFBCE9C2}"/>
              </a:ext>
            </a:extLst>
          </p:cNvPr>
          <p:cNvSpPr>
            <a:spLocks noGrp="1"/>
          </p:cNvSpPr>
          <p:nvPr>
            <p:ph type="dt" sz="half" idx="10"/>
          </p:nvPr>
        </p:nvSpPr>
        <p:spPr/>
        <p:txBody>
          <a:bodyPr/>
          <a:lstStyle/>
          <a:p>
            <a:fld id="{1795B5BB-6887-A84D-B4B3-31AD9F355BEE}" type="datetime1">
              <a:rPr lang="en-US" smtClean="0"/>
              <a:t>5/9/25</a:t>
            </a:fld>
            <a:endParaRPr lang="en-US"/>
          </a:p>
        </p:txBody>
      </p:sp>
      <p:sp>
        <p:nvSpPr>
          <p:cNvPr id="6" name="Footer Placeholder 5">
            <a:extLst>
              <a:ext uri="{FF2B5EF4-FFF2-40B4-BE49-F238E27FC236}">
                <a16:creationId xmlns:a16="http://schemas.microsoft.com/office/drawing/2014/main" id="{4E024117-1DC3-6442-A7B1-EBDF6637B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E7FB8-221F-EF48-9562-117BD91D72E7}"/>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422827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FC6C9-97B0-394C-B177-4E07622E5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9B862B-1952-ED47-B310-A262A71719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70540-69F7-0046-9E80-577C186F5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3BB73-ABD1-644F-9B3A-B6B53B4A7E00}"/>
              </a:ext>
            </a:extLst>
          </p:cNvPr>
          <p:cNvSpPr>
            <a:spLocks noGrp="1"/>
          </p:cNvSpPr>
          <p:nvPr>
            <p:ph type="dt" sz="half" idx="10"/>
          </p:nvPr>
        </p:nvSpPr>
        <p:spPr/>
        <p:txBody>
          <a:bodyPr/>
          <a:lstStyle/>
          <a:p>
            <a:fld id="{0881A41B-4C16-1A4A-AAFA-EF1AAE81B406}" type="datetime1">
              <a:rPr lang="en-US" smtClean="0"/>
              <a:t>5/9/25</a:t>
            </a:fld>
            <a:endParaRPr lang="en-US"/>
          </a:p>
        </p:txBody>
      </p:sp>
      <p:sp>
        <p:nvSpPr>
          <p:cNvPr id="6" name="Footer Placeholder 5">
            <a:extLst>
              <a:ext uri="{FF2B5EF4-FFF2-40B4-BE49-F238E27FC236}">
                <a16:creationId xmlns:a16="http://schemas.microsoft.com/office/drawing/2014/main" id="{4BFAF082-066C-6F4D-B6EE-12310F6D55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8A14FF-9BCD-C84A-88B4-CA0BA0B78F24}"/>
              </a:ext>
            </a:extLst>
          </p:cNvPr>
          <p:cNvSpPr>
            <a:spLocks noGrp="1"/>
          </p:cNvSpPr>
          <p:nvPr>
            <p:ph type="sldNum" sz="quarter" idx="12"/>
          </p:nvPr>
        </p:nvSpPr>
        <p:spPr/>
        <p:txBody>
          <a:bodyPr/>
          <a:lstStyle/>
          <a:p>
            <a:fld id="{684B150C-6FD0-3044-A84F-01BF981FDFE7}" type="slidenum">
              <a:rPr lang="en-US" smtClean="0"/>
              <a:t>‹#›</a:t>
            </a:fld>
            <a:endParaRPr lang="en-US"/>
          </a:p>
        </p:txBody>
      </p:sp>
    </p:spTree>
    <p:extLst>
      <p:ext uri="{BB962C8B-B14F-4D97-AF65-F5344CB8AC3E}">
        <p14:creationId xmlns:p14="http://schemas.microsoft.com/office/powerpoint/2010/main" val="1134107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2C40DC-E9AD-0241-A020-73DBB6E16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6F4ABD-9B50-C047-AA86-E97FEB0D1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07D13F-15BD-B747-88FB-C773341B1F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90C05-C077-824F-995A-FEDA14AB8F58}" type="datetime1">
              <a:rPr lang="en-US" smtClean="0"/>
              <a:t>5/9/25</a:t>
            </a:fld>
            <a:endParaRPr lang="en-US"/>
          </a:p>
        </p:txBody>
      </p:sp>
      <p:sp>
        <p:nvSpPr>
          <p:cNvPr id="5" name="Footer Placeholder 4">
            <a:extLst>
              <a:ext uri="{FF2B5EF4-FFF2-40B4-BE49-F238E27FC236}">
                <a16:creationId xmlns:a16="http://schemas.microsoft.com/office/drawing/2014/main" id="{730F56E2-A6D7-FE47-86E1-2C29DD8256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19243E-4C39-A041-A3A0-C2A5E1AE4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4B150C-6FD0-3044-A84F-01BF981FDFE7}" type="slidenum">
              <a:rPr lang="en-US" smtClean="0"/>
              <a:t>‹#›</a:t>
            </a:fld>
            <a:endParaRPr lang="en-US"/>
          </a:p>
        </p:txBody>
      </p:sp>
    </p:spTree>
    <p:extLst>
      <p:ext uri="{BB962C8B-B14F-4D97-AF65-F5344CB8AC3E}">
        <p14:creationId xmlns:p14="http://schemas.microsoft.com/office/powerpoint/2010/main" val="4234725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60.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289C35-0525-8B43-A1A5-7C7A8D6E0DE9}"/>
              </a:ext>
            </a:extLst>
          </p:cNvPr>
          <p:cNvSpPr/>
          <p:nvPr/>
        </p:nvSpPr>
        <p:spPr>
          <a:xfrm>
            <a:off x="657148" y="4462360"/>
            <a:ext cx="10877701" cy="1261884"/>
          </a:xfrm>
          <a:prstGeom prst="rect">
            <a:avLst/>
          </a:prstGeom>
        </p:spPr>
        <p:txBody>
          <a:bodyPr wrap="square">
            <a:spAutoFit/>
          </a:bodyPr>
          <a:lstStyle/>
          <a:p>
            <a:pPr algn="ctr"/>
            <a:r>
              <a:rPr lang="en-US" altLang="zh-CN" sz="2800" dirty="0">
                <a:solidFill>
                  <a:srgbClr val="B16E02"/>
                </a:solidFill>
                <a:latin typeface="Helvetica" pitchFamily="2" charset="0"/>
                <a:cs typeface="Times New Roman" panose="02020603050405020304" pitchFamily="18" charset="0"/>
              </a:rPr>
              <a:t>Shunan Jiang</a:t>
            </a:r>
            <a:r>
              <a:rPr lang="en-US" altLang="zh-CN" sz="2800" baseline="30000" dirty="0">
                <a:solidFill>
                  <a:srgbClr val="B16E02"/>
                </a:solidFill>
                <a:latin typeface="Helvetica" pitchFamily="2" charset="0"/>
                <a:cs typeface="Times New Roman" panose="02020603050405020304" pitchFamily="18" charset="0"/>
              </a:rPr>
              <a:t>1</a:t>
            </a:r>
            <a:r>
              <a:rPr lang="en-US" altLang="zh-CN" sz="2800" dirty="0">
                <a:solidFill>
                  <a:srgbClr val="B16E02"/>
                </a:solidFill>
                <a:latin typeface="Helvetica" pitchFamily="2" charset="0"/>
                <a:cs typeface="Times New Roman" panose="02020603050405020304" pitchFamily="18" charset="0"/>
              </a:rPr>
              <a:t> and </a:t>
            </a:r>
            <a:r>
              <a:rPr lang="en-US" altLang="zh-CN" sz="2800" b="1" dirty="0">
                <a:solidFill>
                  <a:srgbClr val="B16E02"/>
                </a:solidFill>
                <a:latin typeface="Helvetica" pitchFamily="2" charset="0"/>
                <a:cs typeface="Times New Roman" panose="02020603050405020304" pitchFamily="18" charset="0"/>
              </a:rPr>
              <a:t>Park</a:t>
            </a:r>
            <a:r>
              <a:rPr lang="zh-CN" altLang="en-US" sz="2800" b="1" dirty="0">
                <a:solidFill>
                  <a:srgbClr val="B16E02"/>
                </a:solidFill>
                <a:latin typeface="Helvetica" pitchFamily="2" charset="0"/>
                <a:cs typeface="Times New Roman" panose="02020603050405020304" pitchFamily="18" charset="0"/>
              </a:rPr>
              <a:t> </a:t>
            </a:r>
            <a:r>
              <a:rPr lang="en-US" altLang="zh-CN" sz="2800" b="1" dirty="0">
                <a:solidFill>
                  <a:srgbClr val="B16E02"/>
                </a:solidFill>
                <a:latin typeface="Helvetica" pitchFamily="2" charset="0"/>
                <a:cs typeface="Times New Roman" panose="02020603050405020304" pitchFamily="18" charset="0"/>
              </a:rPr>
              <a:t>Sinchaisri</a:t>
            </a:r>
            <a:r>
              <a:rPr lang="en-US" altLang="zh-CN" sz="2800" baseline="30000" dirty="0">
                <a:solidFill>
                  <a:srgbClr val="B16E02"/>
                </a:solidFill>
                <a:latin typeface="Helvetica" pitchFamily="2" charset="0"/>
                <a:cs typeface="Times New Roman" panose="02020603050405020304" pitchFamily="18" charset="0"/>
              </a:rPr>
              <a:t>2</a:t>
            </a:r>
            <a:endParaRPr lang="en-US" altLang="zh-CN" sz="2800" dirty="0">
              <a:solidFill>
                <a:srgbClr val="B16E02"/>
              </a:solidFill>
              <a:latin typeface="Helvetica" pitchFamily="2" charset="0"/>
              <a:cs typeface="Times New Roman" panose="02020603050405020304" pitchFamily="18" charset="0"/>
            </a:endParaRPr>
          </a:p>
          <a:p>
            <a:pPr algn="ctr"/>
            <a:endParaRPr lang="en-US" sz="1600" dirty="0">
              <a:solidFill>
                <a:srgbClr val="003C61"/>
              </a:solidFill>
              <a:latin typeface="Helvetica" pitchFamily="2" charset="0"/>
              <a:cs typeface="Times New Roman" panose="02020603050405020304" pitchFamily="18" charset="0"/>
            </a:endParaRPr>
          </a:p>
          <a:p>
            <a:pPr algn="ctr"/>
            <a:r>
              <a:rPr lang="en-US" sz="1600" dirty="0">
                <a:solidFill>
                  <a:srgbClr val="003C61"/>
                </a:solidFill>
                <a:latin typeface="Helvetica" pitchFamily="2" charset="0"/>
                <a:cs typeface="Times New Roman" panose="02020603050405020304" pitchFamily="18" charset="0"/>
              </a:rPr>
              <a:t>Industrial Engineering and Operations Research Department</a:t>
            </a:r>
            <a:r>
              <a:rPr lang="en-US" altLang="zh-CN" sz="1600" baseline="30000" dirty="0">
                <a:solidFill>
                  <a:srgbClr val="003C61"/>
                </a:solidFill>
                <a:latin typeface="Helvetica" pitchFamily="2" charset="0"/>
                <a:cs typeface="Times New Roman" panose="02020603050405020304" pitchFamily="18" charset="0"/>
              </a:rPr>
              <a:t>1 </a:t>
            </a:r>
            <a:br>
              <a:rPr lang="en-US" altLang="zh-CN" sz="1600" baseline="30000" dirty="0">
                <a:solidFill>
                  <a:srgbClr val="003C61"/>
                </a:solidFill>
                <a:latin typeface="Helvetica" pitchFamily="2" charset="0"/>
                <a:cs typeface="Times New Roman" panose="02020603050405020304" pitchFamily="18" charset="0"/>
              </a:rPr>
            </a:br>
            <a:r>
              <a:rPr lang="en-US" altLang="zh-CN" sz="1600" dirty="0">
                <a:solidFill>
                  <a:srgbClr val="003C61"/>
                </a:solidFill>
                <a:latin typeface="Helvetica" pitchFamily="2" charset="0"/>
                <a:cs typeface="Times New Roman" panose="02020603050405020304" pitchFamily="18" charset="0"/>
              </a:rPr>
              <a:t>and H</a:t>
            </a:r>
            <a:r>
              <a:rPr lang="en-US" sz="1600" dirty="0">
                <a:solidFill>
                  <a:srgbClr val="003C61"/>
                </a:solidFill>
                <a:latin typeface="Helvetica" pitchFamily="2" charset="0"/>
                <a:cs typeface="Times New Roman" panose="02020603050405020304" pitchFamily="18" charset="0"/>
              </a:rPr>
              <a:t>aas </a:t>
            </a:r>
            <a:r>
              <a:rPr lang="en-US" altLang="zh-CN" sz="1600" dirty="0">
                <a:solidFill>
                  <a:srgbClr val="003C61"/>
                </a:solidFill>
                <a:latin typeface="Helvetica" pitchFamily="2" charset="0"/>
                <a:cs typeface="Times New Roman" panose="02020603050405020304" pitchFamily="18" charset="0"/>
              </a:rPr>
              <a:t>S</a:t>
            </a:r>
            <a:r>
              <a:rPr lang="en-US" sz="1600" dirty="0">
                <a:solidFill>
                  <a:srgbClr val="003C61"/>
                </a:solidFill>
                <a:latin typeface="Helvetica" pitchFamily="2" charset="0"/>
                <a:cs typeface="Times New Roman" panose="02020603050405020304" pitchFamily="18" charset="0"/>
              </a:rPr>
              <a:t>chool of </a:t>
            </a:r>
            <a:r>
              <a:rPr lang="en-US" altLang="zh-CN" sz="1600" dirty="0">
                <a:solidFill>
                  <a:srgbClr val="003C61"/>
                </a:solidFill>
                <a:latin typeface="Helvetica" pitchFamily="2" charset="0"/>
                <a:cs typeface="Times New Roman" panose="02020603050405020304" pitchFamily="18" charset="0"/>
              </a:rPr>
              <a:t>B</a:t>
            </a:r>
            <a:r>
              <a:rPr lang="en-US" sz="1600" dirty="0">
                <a:solidFill>
                  <a:srgbClr val="003C61"/>
                </a:solidFill>
                <a:latin typeface="Helvetica" pitchFamily="2" charset="0"/>
                <a:cs typeface="Times New Roman" panose="02020603050405020304" pitchFamily="18" charset="0"/>
              </a:rPr>
              <a:t>usiness</a:t>
            </a:r>
            <a:r>
              <a:rPr lang="en-US" altLang="zh-CN" sz="1600" baseline="30000" dirty="0">
                <a:solidFill>
                  <a:srgbClr val="003C61"/>
                </a:solidFill>
                <a:latin typeface="Helvetica" pitchFamily="2" charset="0"/>
                <a:cs typeface="Times New Roman" panose="02020603050405020304" pitchFamily="18" charset="0"/>
              </a:rPr>
              <a:t>2</a:t>
            </a:r>
            <a:r>
              <a:rPr lang="en-US" sz="1600" dirty="0">
                <a:solidFill>
                  <a:srgbClr val="003C61"/>
                </a:solidFill>
                <a:latin typeface="Helvetica" pitchFamily="2" charset="0"/>
                <a:cs typeface="Times New Roman" panose="02020603050405020304" pitchFamily="18" charset="0"/>
              </a:rPr>
              <a:t>, University of California, Berkeley</a:t>
            </a:r>
          </a:p>
        </p:txBody>
      </p:sp>
      <p:sp>
        <p:nvSpPr>
          <p:cNvPr id="2" name="TextBox 1">
            <a:extLst>
              <a:ext uri="{FF2B5EF4-FFF2-40B4-BE49-F238E27FC236}">
                <a16:creationId xmlns:a16="http://schemas.microsoft.com/office/drawing/2014/main" id="{223BD500-3556-DD4F-A30F-97935A958D29}"/>
              </a:ext>
            </a:extLst>
          </p:cNvPr>
          <p:cNvSpPr txBox="1"/>
          <p:nvPr/>
        </p:nvSpPr>
        <p:spPr>
          <a:xfrm>
            <a:off x="515465" y="2494812"/>
            <a:ext cx="11161070" cy="1323439"/>
          </a:xfrm>
          <a:prstGeom prst="rect">
            <a:avLst/>
          </a:prstGeom>
          <a:noFill/>
        </p:spPr>
        <p:txBody>
          <a:bodyPr wrap="square" rtlCol="0">
            <a:spAutoFit/>
          </a:bodyPr>
          <a:lstStyle/>
          <a:p>
            <a:pPr algn="ctr"/>
            <a:r>
              <a:rPr lang="en-US" sz="4000" b="1" dirty="0">
                <a:solidFill>
                  <a:srgbClr val="003C61"/>
                </a:solidFill>
                <a:latin typeface="Helvetica" pitchFamily="2" charset="0"/>
                <a:cs typeface="Times New Roman" panose="02020603050405020304" pitchFamily="18" charset="0"/>
              </a:rPr>
              <a:t>Improving Worker Learning </a:t>
            </a:r>
            <a:br>
              <a:rPr lang="en-US" sz="4000" b="1" dirty="0">
                <a:solidFill>
                  <a:srgbClr val="003C61"/>
                </a:solidFill>
                <a:latin typeface="Helvetica" pitchFamily="2" charset="0"/>
                <a:cs typeface="Times New Roman" panose="02020603050405020304" pitchFamily="18" charset="0"/>
              </a:rPr>
            </a:br>
            <a:r>
              <a:rPr lang="en-US" sz="4000" b="1" dirty="0">
                <a:solidFill>
                  <a:srgbClr val="003C61"/>
                </a:solidFill>
                <a:latin typeface="Helvetica" pitchFamily="2" charset="0"/>
                <a:cs typeface="Times New Roman" panose="02020603050405020304" pitchFamily="18" charset="0"/>
              </a:rPr>
              <a:t>in the Gig Economy</a:t>
            </a:r>
          </a:p>
        </p:txBody>
      </p:sp>
      <p:grpSp>
        <p:nvGrpSpPr>
          <p:cNvPr id="13" name="Group 12">
            <a:extLst>
              <a:ext uri="{FF2B5EF4-FFF2-40B4-BE49-F238E27FC236}">
                <a16:creationId xmlns:a16="http://schemas.microsoft.com/office/drawing/2014/main" id="{AB22A876-67B7-DD46-BB3D-DC68A85DFBD5}"/>
              </a:ext>
            </a:extLst>
          </p:cNvPr>
          <p:cNvGrpSpPr/>
          <p:nvPr/>
        </p:nvGrpSpPr>
        <p:grpSpPr>
          <a:xfrm>
            <a:off x="592091" y="3921587"/>
            <a:ext cx="11084443" cy="48855"/>
            <a:chOff x="759105" y="3472826"/>
            <a:chExt cx="11084443" cy="48855"/>
          </a:xfrm>
        </p:grpSpPr>
        <p:sp>
          <p:nvSpPr>
            <p:cNvPr id="11" name="Rectangle 10">
              <a:extLst>
                <a:ext uri="{FF2B5EF4-FFF2-40B4-BE49-F238E27FC236}">
                  <a16:creationId xmlns:a16="http://schemas.microsoft.com/office/drawing/2014/main" id="{F195E266-92B0-CB4D-AA88-8D010B88248B}"/>
                </a:ext>
              </a:extLst>
            </p:cNvPr>
            <p:cNvSpPr/>
            <p:nvPr/>
          </p:nvSpPr>
          <p:spPr>
            <a:xfrm>
              <a:off x="759105" y="3472827"/>
              <a:ext cx="5503909" cy="48184"/>
            </a:xfrm>
            <a:prstGeom prst="rect">
              <a:avLst/>
            </a:prstGeom>
            <a:solidFill>
              <a:srgbClr val="003C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2" name="Rectangle 11">
              <a:extLst>
                <a:ext uri="{FF2B5EF4-FFF2-40B4-BE49-F238E27FC236}">
                  <a16:creationId xmlns:a16="http://schemas.microsoft.com/office/drawing/2014/main" id="{206F6B27-DCE7-9749-A372-5AA738141E9E}"/>
                </a:ext>
              </a:extLst>
            </p:cNvPr>
            <p:cNvSpPr/>
            <p:nvPr/>
          </p:nvSpPr>
          <p:spPr>
            <a:xfrm>
              <a:off x="6263013" y="3472826"/>
              <a:ext cx="5580535" cy="48855"/>
            </a:xfrm>
            <a:prstGeom prst="rect">
              <a:avLst/>
            </a:prstGeom>
            <a:solidFill>
              <a:srgbClr val="B16E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grpSp>
      <p:pic>
        <p:nvPicPr>
          <p:cNvPr id="1026" name="Picture 2" descr="Grocery Delivery Concept Banner Grocery Store Stock Vector (Royalty Free)  1721595646 | Shutterstock">
            <a:extLst>
              <a:ext uri="{FF2B5EF4-FFF2-40B4-BE49-F238E27FC236}">
                <a16:creationId xmlns:a16="http://schemas.microsoft.com/office/drawing/2014/main" id="{48F0CFE6-FAEA-0FB9-7346-021F0518D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853"/>
          <a:stretch/>
        </p:blipFill>
        <p:spPr bwMode="auto">
          <a:xfrm>
            <a:off x="3704434" y="347727"/>
            <a:ext cx="4783128" cy="20437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Park Sinchaisri - Berkeley Haas">
            <a:extLst>
              <a:ext uri="{FF2B5EF4-FFF2-40B4-BE49-F238E27FC236}">
                <a16:creationId xmlns:a16="http://schemas.microsoft.com/office/drawing/2014/main" id="{FB271027-BFF9-BC1E-8560-7F3D4D51A8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387767" y="4308278"/>
            <a:ext cx="1570045" cy="1570045"/>
          </a:xfrm>
          <a:prstGeom prst="ellipse">
            <a:avLst/>
          </a:prstGeom>
          <a:noFill/>
          <a:extLst>
            <a:ext uri="{909E8E84-426E-40DD-AFC4-6F175D3DCCD1}">
              <a14:hiddenFill xmlns:a14="http://schemas.microsoft.com/office/drawing/2010/main">
                <a:solidFill>
                  <a:srgbClr val="FFFFFF"/>
                </a:solidFill>
              </a14:hiddenFill>
            </a:ext>
          </a:extLst>
        </p:spPr>
      </p:pic>
      <p:pic>
        <p:nvPicPr>
          <p:cNvPr id="3074" name="Picture 2" descr="Shunan Jiang">
            <a:extLst>
              <a:ext uri="{FF2B5EF4-FFF2-40B4-BE49-F238E27FC236}">
                <a16:creationId xmlns:a16="http://schemas.microsoft.com/office/drawing/2014/main" id="{77688CD5-21E8-BD13-21AF-A822A2EF66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77" r="7006" b="37563"/>
          <a:stretch/>
        </p:blipFill>
        <p:spPr bwMode="auto">
          <a:xfrm>
            <a:off x="1234188" y="4308279"/>
            <a:ext cx="1571337" cy="157004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29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6667805" cy="1294063"/>
            <a:chOff x="40098" y="379934"/>
            <a:chExt cx="6667805"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5684558"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 Analysis</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Industry Partner</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4" name="TextBox 3">
            <a:extLst>
              <a:ext uri="{FF2B5EF4-FFF2-40B4-BE49-F238E27FC236}">
                <a16:creationId xmlns:a16="http://schemas.microsoft.com/office/drawing/2014/main" id="{23F963A2-3C97-8C4A-FF90-71935BA18150}"/>
              </a:ext>
            </a:extLst>
          </p:cNvPr>
          <p:cNvSpPr txBox="1"/>
          <p:nvPr/>
        </p:nvSpPr>
        <p:spPr>
          <a:xfrm>
            <a:off x="683821" y="1292389"/>
            <a:ext cx="6717722" cy="4832092"/>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r>
              <a:rPr lang="zh-CN" altLang="en-US" sz="2800" dirty="0">
                <a:solidFill>
                  <a:srgbClr val="374151"/>
                </a:solidFill>
                <a:latin typeface="CMU Sans Serif Medium" panose="02000603000000000000" pitchFamily="2" charset="0"/>
                <a:cs typeface="CMU Sans Serif Medium" panose="02000603000000000000" pitchFamily="2" charset="0"/>
              </a:rPr>
              <a:t> </a:t>
            </a:r>
            <a:r>
              <a:rPr lang="en-US"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U.S.</a:t>
            </a:r>
            <a:r>
              <a:rPr lang="zh-CN" altLang="en-US" sz="2800" dirty="0">
                <a:solidFill>
                  <a:srgbClr val="374151"/>
                </a:solidFill>
                <a:latin typeface="CMU Sans Serif Medium" panose="02000603000000000000" pitchFamily="2" charset="0"/>
                <a:cs typeface="CMU Sans Serif Medium" panose="02000603000000000000" pitchFamily="2" charset="0"/>
              </a:rPr>
              <a:t> </a:t>
            </a:r>
            <a:r>
              <a:rPr lang="en-US" altLang="zh-CN" sz="28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online</a:t>
            </a:r>
            <a:r>
              <a:rPr lang="zh-CN" altLang="en-US" sz="2800" dirty="0">
                <a:solidFill>
                  <a:srgbClr val="C00000"/>
                </a:solidFill>
                <a:latin typeface="CMU Sans Serif Medium" panose="02000603000000000000" pitchFamily="2" charset="0"/>
                <a:cs typeface="CMU Sans Serif Medium" panose="02000603000000000000" pitchFamily="2" charset="0"/>
              </a:rPr>
              <a:t> </a:t>
            </a:r>
            <a:r>
              <a:rPr lang="en-US" altLang="zh-CN" sz="28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delivery</a:t>
            </a:r>
            <a:r>
              <a:rPr lang="zh-CN" altLang="en-US" sz="2800" dirty="0">
                <a:solidFill>
                  <a:srgbClr val="C00000"/>
                </a:solidFill>
                <a:latin typeface="CMU Sans Serif Medium" panose="02000603000000000000" pitchFamily="2" charset="0"/>
                <a:cs typeface="CMU Sans Serif Medium" panose="02000603000000000000" pitchFamily="2" charset="0"/>
              </a:rPr>
              <a:t> </a:t>
            </a:r>
            <a:r>
              <a:rPr lang="en-US"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platform</a:t>
            </a:r>
          </a:p>
          <a:p>
            <a:pPr marL="342900" indent="-342900">
              <a:buFont typeface="Arial" panose="020B0604020202020204" pitchFamily="34" charset="0"/>
              <a:buChar char="•"/>
            </a:pPr>
            <a:endParaRPr lang="en-US"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342900" indent="-342900">
              <a:buFont typeface="Arial" panose="020B0604020202020204" pitchFamily="34" charset="0"/>
              <a:buChar char="•"/>
            </a:pPr>
            <a:r>
              <a:rPr lang="en-US"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Doesn’t have a large inventory of products for customers to purchase.</a:t>
            </a:r>
          </a:p>
          <a:p>
            <a:pPr marL="342900" indent="-342900">
              <a:buFont typeface="Arial" panose="020B0604020202020204" pitchFamily="34" charset="0"/>
              <a:buChar char="•"/>
            </a:pPr>
            <a:r>
              <a:rPr lang="en-US"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Instead, a </a:t>
            </a:r>
            <a:r>
              <a:rPr lang="en-US" altLang="zh-CN" sz="28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shopper</a:t>
            </a:r>
            <a:r>
              <a:rPr lang="en-US"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 will go to a local store, purchase the items, and then deliver them directly to the customer’s door.</a:t>
            </a:r>
            <a:endParaRPr lang="th-TH"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342900" indent="-342900">
              <a:buFont typeface="Arial" panose="020B0604020202020204" pitchFamily="34" charset="0"/>
              <a:buChar char="•"/>
            </a:pPr>
            <a:endParaRPr lang="th-TH"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342900" indent="-342900">
              <a:buFont typeface="Arial" panose="020B0604020202020204" pitchFamily="34" charset="0"/>
              <a:buChar char="•"/>
            </a:pPr>
            <a:r>
              <a:rPr lang="en-US" altLang="zh-CN" sz="2800" dirty="0">
                <a:solidFill>
                  <a:srgbClr val="374151"/>
                </a:solidFill>
                <a:latin typeface="CMU Sans Serif Medium" panose="02000603000000000000" pitchFamily="2" charset="0"/>
                <a:ea typeface="CMU Sans Serif Medium" panose="02000603000000000000" pitchFamily="2" charset="0"/>
                <a:cs typeface="CMU Sans Serif Medium" panose="02000603000000000000" pitchFamily="2" charset="0"/>
              </a:rPr>
              <a:t>Shoppers have to be 18 or older; smart phone, car, driver’s license, insurance, and the ability to lift 45 lbs.</a:t>
            </a:r>
          </a:p>
        </p:txBody>
      </p:sp>
      <p:pic>
        <p:nvPicPr>
          <p:cNvPr id="1026" name="Picture 2" descr="ภาพหน้าจอ 2">
            <a:extLst>
              <a:ext uri="{FF2B5EF4-FFF2-40B4-BE49-F238E27FC236}">
                <a16:creationId xmlns:a16="http://schemas.microsoft.com/office/drawing/2014/main" id="{CCAF3935-CFDC-434C-CE60-B319D85784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48" t="36017" r="11930"/>
          <a:stretch/>
        </p:blipFill>
        <p:spPr bwMode="auto">
          <a:xfrm>
            <a:off x="7401543" y="379726"/>
            <a:ext cx="4295474" cy="647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83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6667805" cy="1294063"/>
            <a:chOff x="40098" y="379934"/>
            <a:chExt cx="6667805"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5684558"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Industry Partner: Data</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4" name="TextBox 3">
            <a:extLst>
              <a:ext uri="{FF2B5EF4-FFF2-40B4-BE49-F238E27FC236}">
                <a16:creationId xmlns:a16="http://schemas.microsoft.com/office/drawing/2014/main" id="{23F963A2-3C97-8C4A-FF90-71935BA18150}"/>
              </a:ext>
            </a:extLst>
          </p:cNvPr>
          <p:cNvSpPr txBox="1"/>
          <p:nvPr/>
        </p:nvSpPr>
        <p:spPr>
          <a:xfrm>
            <a:off x="683821" y="1292389"/>
            <a:ext cx="6717722" cy="1815882"/>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ea typeface="CMU Sans Serif Medium" panose="02000603000000000000" pitchFamily="2" charset="0"/>
                <a:cs typeface="CMU Sans Serif Medium" panose="02000603000000000000" pitchFamily="2" charset="0"/>
              </a:rPr>
              <a:t>1-year</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records</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of</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orders</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in</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NYC are</a:t>
            </a:r>
            <a:r>
              <a:rPr lang="zh-CN" altLang="en-US" sz="2800" dirty="0">
                <a:solidFill>
                  <a:srgbClr val="374151"/>
                </a:solidFill>
                <a:cs typeface="CMU Sans Serif Medium" panose="02000603000000000000" pitchFamily="2" charset="0"/>
              </a:rPr>
              <a:t> </a:t>
            </a:r>
            <a:br>
              <a:rPr lang="en-US" altLang="zh-CN" sz="2800" dirty="0">
                <a:solidFill>
                  <a:srgbClr val="374151"/>
                </a:solidFill>
                <a:ea typeface="CMU Sans Serif Medium" panose="02000603000000000000" pitchFamily="2" charset="0"/>
                <a:cs typeface="CMU Sans Serif Medium" panose="02000603000000000000" pitchFamily="2" charset="0"/>
              </a:rPr>
            </a:br>
            <a:r>
              <a:rPr lang="en-US" altLang="zh-CN" sz="2800" dirty="0">
                <a:solidFill>
                  <a:srgbClr val="374151"/>
                </a:solidFill>
                <a:ea typeface="CMU Sans Serif Medium" panose="02000603000000000000" pitchFamily="2" charset="0"/>
                <a:cs typeface="CMU Sans Serif Medium" panose="02000603000000000000" pitchFamily="2" charset="0"/>
              </a:rPr>
              <a:t>from</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November 2022 to October 2023</a:t>
            </a:r>
            <a:endParaRPr lang="en-CN" altLang="zh-CN" sz="2800" dirty="0">
              <a:solidFill>
                <a:srgbClr val="374151"/>
              </a:solidFill>
              <a:ea typeface="CMU Sans Serif Medium" panose="02000603000000000000" pitchFamily="2" charset="0"/>
              <a:cs typeface="CMU Sans Serif Medium" panose="02000603000000000000" pitchFamily="2" charset="0"/>
            </a:endParaRPr>
          </a:p>
          <a:p>
            <a:pPr marL="342900" indent="-342900">
              <a:buFont typeface="Arial" panose="020B0604020202020204" pitchFamily="34" charset="0"/>
              <a:buChar char="•"/>
            </a:pPr>
            <a:r>
              <a:rPr lang="en-US" altLang="zh-CN" sz="2800" dirty="0">
                <a:solidFill>
                  <a:srgbClr val="374151"/>
                </a:solidFill>
                <a:ea typeface="CMU Sans Serif Medium" panose="02000603000000000000" pitchFamily="2" charset="0"/>
                <a:cs typeface="CMU Sans Serif Medium" panose="02000603000000000000" pitchFamily="2" charset="0"/>
              </a:rPr>
              <a:t>1,269,815</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orders across 788</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stores</a:t>
            </a:r>
          </a:p>
          <a:p>
            <a:pPr marL="342900" indent="-342900">
              <a:buFont typeface="Arial" panose="020B0604020202020204" pitchFamily="34" charset="0"/>
              <a:buChar char="•"/>
            </a:pPr>
            <a:r>
              <a:rPr lang="en-US" altLang="zh-CN" sz="2800" dirty="0">
                <a:solidFill>
                  <a:srgbClr val="374151"/>
                </a:solidFill>
                <a:ea typeface="CMU Sans Serif Medium" panose="02000603000000000000" pitchFamily="2" charset="0"/>
                <a:cs typeface="CMU Sans Serif Medium" panose="02000603000000000000" pitchFamily="2" charset="0"/>
              </a:rPr>
              <a:t>5,292 shoppers (1,131 “new”)</a:t>
            </a:r>
          </a:p>
        </p:txBody>
      </p:sp>
      <p:sp>
        <p:nvSpPr>
          <p:cNvPr id="7" name="TextBox 6">
            <a:extLst>
              <a:ext uri="{FF2B5EF4-FFF2-40B4-BE49-F238E27FC236}">
                <a16:creationId xmlns:a16="http://schemas.microsoft.com/office/drawing/2014/main" id="{FD773BA8-B6C9-CA60-9D0B-B27B88B86EC0}"/>
              </a:ext>
            </a:extLst>
          </p:cNvPr>
          <p:cNvSpPr txBox="1"/>
          <p:nvPr/>
        </p:nvSpPr>
        <p:spPr>
          <a:xfrm>
            <a:off x="683821" y="3473629"/>
            <a:ext cx="6717722" cy="2677656"/>
          </a:xfrm>
          <a:prstGeom prst="rect">
            <a:avLst/>
          </a:prstGeom>
          <a:noFill/>
        </p:spPr>
        <p:txBody>
          <a:bodyPr wrap="square">
            <a:spAutoFit/>
          </a:bodyPr>
          <a:lstStyle/>
          <a:p>
            <a:pPr marL="342900" indent="-342900">
              <a:buFont typeface="Arial" panose="020B0604020202020204" pitchFamily="34" charset="0"/>
              <a:buChar char="•"/>
            </a:pPr>
            <a:r>
              <a:rPr lang="en-US" altLang="zh-CN" sz="2800" b="1" dirty="0">
                <a:solidFill>
                  <a:srgbClr val="374151"/>
                </a:solidFill>
                <a:ea typeface="CMU SANS SERIF MEDIUM" panose="02000603000000000000" pitchFamily="2" charset="0"/>
                <a:cs typeface="CMU SANS SERIF MEDIUM" panose="02000603000000000000" pitchFamily="2" charset="0"/>
              </a:rPr>
              <a:t>Orders: </a:t>
            </a:r>
            <a:r>
              <a:rPr lang="en-US" altLang="zh-CN" sz="2800" dirty="0">
                <a:solidFill>
                  <a:srgbClr val="374151"/>
                </a:solidFill>
                <a:ea typeface="CMU Sans Serif Medium" panose="02000603000000000000" pitchFamily="2" charset="0"/>
                <a:cs typeface="CMU Sans Serif Medium" panose="02000603000000000000" pitchFamily="2" charset="0"/>
              </a:rPr>
              <a:t>Store ID, # items, most common categories, distance to customers</a:t>
            </a:r>
            <a:endParaRPr lang="en-US" altLang="zh-CN" sz="2800" b="1" dirty="0">
              <a:solidFill>
                <a:srgbClr val="374151"/>
              </a:solidFill>
              <a:ea typeface="CMU SANS SERIF MEDIUM" panose="02000603000000000000" pitchFamily="2" charset="0"/>
              <a:cs typeface="CMU SANS SERIF MEDIUM" panose="02000603000000000000" pitchFamily="2" charset="0"/>
            </a:endParaRPr>
          </a:p>
          <a:p>
            <a:pPr marL="342900" indent="-342900">
              <a:buFont typeface="Arial" panose="020B0604020202020204" pitchFamily="34" charset="0"/>
              <a:buChar char="•"/>
            </a:pPr>
            <a:r>
              <a:rPr lang="en-US" altLang="zh-CN" sz="2800" b="1" dirty="0">
                <a:solidFill>
                  <a:srgbClr val="374151"/>
                </a:solidFill>
                <a:ea typeface="CMU SANS SERIF MEDIUM" panose="02000603000000000000" pitchFamily="2" charset="0"/>
                <a:cs typeface="CMU SANS SERIF MEDIUM" panose="02000603000000000000" pitchFamily="2" charset="0"/>
              </a:rPr>
              <a:t>Workers: </a:t>
            </a:r>
            <a:r>
              <a:rPr lang="en-US" altLang="zh-CN" sz="2800" dirty="0">
                <a:solidFill>
                  <a:srgbClr val="374151"/>
                </a:solidFill>
                <a:ea typeface="CMU Sans Serif Medium" panose="02000603000000000000" pitchFamily="2" charset="0"/>
                <a:cs typeface="CMU Sans Serif Medium" panose="02000603000000000000" pitchFamily="2" charset="0"/>
              </a:rPr>
              <a:t>Signup hours, orders suggested to them daily, tenure with platform</a:t>
            </a:r>
            <a:endParaRPr lang="en-US" altLang="zh-CN" sz="2800" b="1" dirty="0">
              <a:solidFill>
                <a:srgbClr val="374151"/>
              </a:solidFill>
              <a:ea typeface="CMU SANS SERIF MEDIUM" panose="02000603000000000000" pitchFamily="2" charset="0"/>
              <a:cs typeface="CMU SANS SERIF MEDIUM" panose="02000603000000000000" pitchFamily="2" charset="0"/>
            </a:endParaRPr>
          </a:p>
          <a:p>
            <a:pPr marL="342900" indent="-342900">
              <a:buFont typeface="Arial" panose="020B0604020202020204" pitchFamily="34" charset="0"/>
              <a:buChar char="•"/>
            </a:pPr>
            <a:r>
              <a:rPr lang="en-US" altLang="zh-CN" sz="2800" b="1" dirty="0">
                <a:solidFill>
                  <a:srgbClr val="374151"/>
                </a:solidFill>
                <a:ea typeface="CMU SANS SERIF MEDIUM" panose="02000603000000000000" pitchFamily="2" charset="0"/>
                <a:cs typeface="CMU SANS SERIF MEDIUM" panose="02000603000000000000" pitchFamily="2" charset="0"/>
              </a:rPr>
              <a:t>Performance: </a:t>
            </a:r>
            <a:r>
              <a:rPr lang="en-US" altLang="zh-CN" sz="2800" dirty="0">
                <a:solidFill>
                  <a:srgbClr val="374151"/>
                </a:solidFill>
                <a:ea typeface="CMU Sans Serif Medium" panose="02000603000000000000" pitchFamily="2" charset="0"/>
                <a:cs typeface="CMU Sans Serif Medium" panose="02000603000000000000" pitchFamily="2" charset="0"/>
              </a:rPr>
              <a:t>On-time delivery, customer ratings, amount of tips</a:t>
            </a:r>
            <a:endParaRPr lang="en-US" altLang="zh-CN" sz="2800" b="1" dirty="0">
              <a:solidFill>
                <a:srgbClr val="374151"/>
              </a:solidFill>
              <a:ea typeface="CMU SANS SERIF MEDIUM" panose="02000603000000000000" pitchFamily="2" charset="0"/>
              <a:cs typeface="CMU SANS SERIF MEDIUM" panose="02000603000000000000" pitchFamily="2" charset="0"/>
            </a:endParaRPr>
          </a:p>
        </p:txBody>
      </p:sp>
      <p:pic>
        <p:nvPicPr>
          <p:cNvPr id="3" name="Picture 2" descr="ภาพหน้าจอ 2">
            <a:extLst>
              <a:ext uri="{FF2B5EF4-FFF2-40B4-BE49-F238E27FC236}">
                <a16:creationId xmlns:a16="http://schemas.microsoft.com/office/drawing/2014/main" id="{B097D588-3716-BDEA-A55F-5FBBA707F4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48" t="36017" r="11930"/>
          <a:stretch/>
        </p:blipFill>
        <p:spPr bwMode="auto">
          <a:xfrm>
            <a:off x="7401543" y="379726"/>
            <a:ext cx="4295474" cy="647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0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9501787" cy="1015663"/>
            <a:chOff x="40098" y="379934"/>
            <a:chExt cx="9501787"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4" y="485338"/>
              <a:ext cx="8518541" cy="84394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Preliminary: Service Quality</a:t>
              </a: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1026" name="Picture 2">
            <a:extLst>
              <a:ext uri="{FF2B5EF4-FFF2-40B4-BE49-F238E27FC236}">
                <a16:creationId xmlns:a16="http://schemas.microsoft.com/office/drawing/2014/main" id="{B148B0F4-5030-1401-E598-CB699CEA3A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85" y="1649603"/>
            <a:ext cx="7554235" cy="390419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0179153E-DF92-2D30-8F79-606E02AA94C3}"/>
              </a:ext>
            </a:extLst>
          </p:cNvPr>
          <p:cNvGraphicFramePr>
            <a:graphicFrameLocks noGrp="1"/>
          </p:cNvGraphicFramePr>
          <p:nvPr>
            <p:extLst>
              <p:ext uri="{D42A27DB-BD31-4B8C-83A1-F6EECF244321}">
                <p14:modId xmlns:p14="http://schemas.microsoft.com/office/powerpoint/2010/main" val="1436293554"/>
              </p:ext>
            </p:extLst>
          </p:nvPr>
        </p:nvGraphicFramePr>
        <p:xfrm>
          <a:off x="7740719" y="1420822"/>
          <a:ext cx="4264795" cy="4078885"/>
        </p:xfrm>
        <a:graphic>
          <a:graphicData uri="http://schemas.openxmlformats.org/drawingml/2006/table">
            <a:tbl>
              <a:tblPr firstRow="1" bandRow="1">
                <a:tableStyleId>{5C22544A-7EE6-4342-B048-85BDC9FD1C3A}</a:tableStyleId>
              </a:tblPr>
              <a:tblGrid>
                <a:gridCol w="2127676">
                  <a:extLst>
                    <a:ext uri="{9D8B030D-6E8A-4147-A177-3AD203B41FA5}">
                      <a16:colId xmlns:a16="http://schemas.microsoft.com/office/drawing/2014/main" val="2704384003"/>
                    </a:ext>
                  </a:extLst>
                </a:gridCol>
                <a:gridCol w="2137119">
                  <a:extLst>
                    <a:ext uri="{9D8B030D-6E8A-4147-A177-3AD203B41FA5}">
                      <a16:colId xmlns:a16="http://schemas.microsoft.com/office/drawing/2014/main" val="3160972986"/>
                    </a:ext>
                  </a:extLst>
                </a:gridCol>
              </a:tblGrid>
              <a:tr h="0">
                <a:tc>
                  <a:txBody>
                    <a:bodyPr/>
                    <a:lstStyle/>
                    <a:p>
                      <a:r>
                        <a:rPr lang="en-US" dirty="0">
                          <a:latin typeface="+mj-lt"/>
                        </a:rPr>
                        <a:t>Impact on on-time</a:t>
                      </a:r>
                      <a:endParaRPr lang="en-CN" dirty="0">
                        <a:latin typeface="+mj-lt"/>
                      </a:endParaRPr>
                    </a:p>
                  </a:txBody>
                  <a:tcPr>
                    <a:solidFill>
                      <a:schemeClr val="accent6">
                        <a:lumMod val="75000"/>
                      </a:schemeClr>
                    </a:solidFill>
                  </a:tcPr>
                </a:tc>
                <a:tc>
                  <a:txBody>
                    <a:bodyPr/>
                    <a:lstStyle/>
                    <a:p>
                      <a:r>
                        <a:rPr lang="en-US" altLang="zh-CN" dirty="0">
                          <a:latin typeface="+mj-lt"/>
                        </a:rPr>
                        <a:t>Coefficient</a:t>
                      </a:r>
                      <a:endParaRPr lang="en-CN" dirty="0">
                        <a:latin typeface="+mj-lt"/>
                      </a:endParaRPr>
                    </a:p>
                  </a:txBody>
                  <a:tcPr>
                    <a:solidFill>
                      <a:schemeClr val="accent6">
                        <a:lumMod val="75000"/>
                      </a:schemeClr>
                    </a:solidFill>
                  </a:tcPr>
                </a:tc>
                <a:extLst>
                  <a:ext uri="{0D108BD9-81ED-4DB2-BD59-A6C34878D82A}">
                    <a16:rowId xmlns:a16="http://schemas.microsoft.com/office/drawing/2014/main" val="3816370204"/>
                  </a:ext>
                </a:extLst>
              </a:tr>
              <a:tr h="611044">
                <a:tc>
                  <a:txBody>
                    <a:bodyPr/>
                    <a:lstStyle/>
                    <a:p>
                      <a:r>
                        <a:rPr lang="en-US" altLang="zh-CN" dirty="0">
                          <a:latin typeface="+mj-lt"/>
                        </a:rPr>
                        <a:t># Orders done from the same store</a:t>
                      </a:r>
                      <a:endParaRPr lang="en-CN" dirty="0">
                        <a:latin typeface="+mj-lt"/>
                      </a:endParaRPr>
                    </a:p>
                  </a:txBody>
                  <a:tcPr>
                    <a:noFill/>
                  </a:tcPr>
                </a:tc>
                <a:tc>
                  <a:txBody>
                    <a:bodyPr/>
                    <a:lstStyle/>
                    <a:p>
                      <a:r>
                        <a:rPr lang="en-US" sz="1800" b="1" i="0" u="none" strike="noStrike" kern="1200" dirty="0">
                          <a:solidFill>
                            <a:srgbClr val="B16E02"/>
                          </a:solidFill>
                          <a:effectLst/>
                          <a:latin typeface="+mj-lt"/>
                          <a:ea typeface="+mn-ea"/>
                          <a:cs typeface="+mn-cs"/>
                        </a:rPr>
                        <a:t>6.0552e-05</a:t>
                      </a:r>
                      <a:r>
                        <a:rPr lang="zh-CN" altLang="en-US" b="1" dirty="0">
                          <a:latin typeface="+mj-lt"/>
                        </a:rPr>
                        <a:t>***</a:t>
                      </a:r>
                      <a:endParaRPr lang="en-US" b="1" dirty="0">
                        <a:latin typeface="+mj-lt"/>
                      </a:endParaRPr>
                    </a:p>
                    <a:p>
                      <a:r>
                        <a:rPr lang="en-US" altLang="zh-CN" b="0" dirty="0">
                          <a:latin typeface="+mj-lt"/>
                        </a:rPr>
                        <a:t>(</a:t>
                      </a:r>
                      <a:r>
                        <a:rPr lang="en-CN" sz="1800" b="0" i="0" u="none" strike="noStrike" kern="1200" dirty="0">
                          <a:solidFill>
                            <a:schemeClr val="dk1"/>
                          </a:solidFill>
                          <a:effectLst/>
                          <a:latin typeface="+mj-lt"/>
                          <a:ea typeface="+mn-ea"/>
                          <a:cs typeface="+mn-cs"/>
                        </a:rPr>
                        <a:t>0.0025236</a:t>
                      </a:r>
                      <a:r>
                        <a:rPr lang="en-US" altLang="zh-CN" b="0" dirty="0">
                          <a:latin typeface="+mj-lt"/>
                        </a:rPr>
                        <a:t>)</a:t>
                      </a:r>
                      <a:endParaRPr lang="en-CN" b="0" dirty="0">
                        <a:latin typeface="+mj-lt"/>
                      </a:endParaRPr>
                    </a:p>
                  </a:txBody>
                  <a:tcPr>
                    <a:noFill/>
                  </a:tcPr>
                </a:tc>
                <a:extLst>
                  <a:ext uri="{0D108BD9-81ED-4DB2-BD59-A6C34878D82A}">
                    <a16:rowId xmlns:a16="http://schemas.microsoft.com/office/drawing/2014/main" val="1837975124"/>
                  </a:ext>
                </a:extLst>
              </a:tr>
              <a:tr h="6285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lt"/>
                        </a:rPr>
                        <a:t># </a:t>
                      </a:r>
                      <a:r>
                        <a:rPr kumimoji="0" lang="en-US" altLang="zh-CN" sz="1800" b="0" i="0" u="none" strike="noStrike" kern="1200" cap="none" spc="0" normalizeH="0" baseline="0" noProof="0" dirty="0">
                          <a:ln>
                            <a:noFill/>
                          </a:ln>
                          <a:solidFill>
                            <a:prstClr val="black"/>
                          </a:solidFill>
                          <a:effectLst/>
                          <a:uLnTx/>
                          <a:uFillTx/>
                          <a:latin typeface="Calibri Light" panose="020F0302020204030204"/>
                          <a:ea typeface="+mn-ea"/>
                          <a:cs typeface="+mn-cs"/>
                        </a:rPr>
                        <a:t>Orders done from the same store </a:t>
                      </a:r>
                      <a:r>
                        <a:rPr lang="en-US" altLang="zh-CN" dirty="0">
                          <a:latin typeface="+mj-lt"/>
                        </a:rPr>
                        <a:t>^2</a:t>
                      </a:r>
                      <a:endParaRPr lang="en-CN" dirty="0">
                        <a:latin typeface="+mj-lt"/>
                      </a:endParaRPr>
                    </a:p>
                  </a:txBody>
                  <a:tcPr>
                    <a:noFill/>
                  </a:tcPr>
                </a:tc>
                <a:tc>
                  <a:txBody>
                    <a:bodyPr/>
                    <a:lstStyle/>
                    <a:p>
                      <a:r>
                        <a:rPr lang="en-US" b="1" dirty="0">
                          <a:latin typeface="+mj-lt"/>
                        </a:rPr>
                        <a:t>-8.9995e-09</a:t>
                      </a:r>
                      <a:r>
                        <a:rPr lang="zh-CN" altLang="en-US" b="1" dirty="0">
                          <a:latin typeface="+mj-lt"/>
                        </a:rPr>
                        <a:t>***</a:t>
                      </a:r>
                      <a:endParaRPr lang="en-US" altLang="zh-CN" b="1" dirty="0">
                        <a:latin typeface="+mj-lt"/>
                      </a:endParaRPr>
                    </a:p>
                    <a:p>
                      <a:r>
                        <a:rPr lang="en-US" altLang="zh-CN" dirty="0">
                          <a:latin typeface="+mj-lt"/>
                        </a:rPr>
                        <a:t>(1.6775e-09)</a:t>
                      </a:r>
                      <a:endParaRPr lang="en-CN" dirty="0">
                        <a:latin typeface="+mj-lt"/>
                      </a:endParaRPr>
                    </a:p>
                  </a:txBody>
                  <a:tcPr>
                    <a:noFill/>
                  </a:tcPr>
                </a:tc>
                <a:extLst>
                  <a:ext uri="{0D108BD9-81ED-4DB2-BD59-A6C34878D82A}">
                    <a16:rowId xmlns:a16="http://schemas.microsoft.com/office/drawing/2014/main" val="67573222"/>
                  </a:ext>
                </a:extLst>
              </a:tr>
              <a:tr h="611044">
                <a:tc>
                  <a:txBody>
                    <a:bodyPr/>
                    <a:lstStyle/>
                    <a:p>
                      <a:r>
                        <a:rPr lang="en-US" altLang="zh-CN" dirty="0">
                          <a:latin typeface="+mj-lt"/>
                        </a:rPr>
                        <a:t># Orders done from other stores</a:t>
                      </a:r>
                      <a:endParaRPr lang="en-CN" dirty="0">
                        <a:latin typeface="+mj-lt"/>
                      </a:endParaRPr>
                    </a:p>
                  </a:txBody>
                  <a:tcPr>
                    <a:noFill/>
                  </a:tcPr>
                </a:tc>
                <a:tc>
                  <a:txBody>
                    <a:bodyPr/>
                    <a:lstStyle/>
                    <a:p>
                      <a:r>
                        <a:rPr lang="en-US" sz="1800" b="1" i="0" u="none" strike="noStrike" kern="1200" dirty="0">
                          <a:solidFill>
                            <a:srgbClr val="B16E02"/>
                          </a:solidFill>
                          <a:effectLst/>
                          <a:latin typeface="+mj-lt"/>
                          <a:ea typeface="+mn-ea"/>
                          <a:cs typeface="+mn-cs"/>
                        </a:rPr>
                        <a:t>5.9109e-05</a:t>
                      </a:r>
                      <a:r>
                        <a:rPr lang="zh-CN" altLang="en-US" b="1" dirty="0">
                          <a:latin typeface="+mj-lt"/>
                        </a:rPr>
                        <a:t>***</a:t>
                      </a:r>
                      <a:endParaRPr lang="en-US" b="1" dirty="0">
                        <a:latin typeface="+mj-lt"/>
                      </a:endParaRPr>
                    </a:p>
                    <a:p>
                      <a:r>
                        <a:rPr lang="en-US" altLang="zh-CN" dirty="0">
                          <a:latin typeface="+mj-lt"/>
                        </a:rPr>
                        <a:t>(</a:t>
                      </a:r>
                      <a:r>
                        <a:rPr lang="en-CN" sz="1800" b="0" i="0" u="none" strike="noStrike" kern="1200" dirty="0">
                          <a:solidFill>
                            <a:schemeClr val="dk1"/>
                          </a:solidFill>
                          <a:effectLst/>
                          <a:latin typeface="+mj-lt"/>
                          <a:ea typeface="+mn-ea"/>
                          <a:cs typeface="+mn-cs"/>
                        </a:rPr>
                        <a:t>0.0001787</a:t>
                      </a:r>
                      <a:r>
                        <a:rPr lang="en-US" altLang="zh-CN" dirty="0">
                          <a:latin typeface="+mj-lt"/>
                        </a:rPr>
                        <a:t>)</a:t>
                      </a:r>
                      <a:endParaRPr lang="en-CN" dirty="0">
                        <a:latin typeface="+mj-lt"/>
                      </a:endParaRPr>
                    </a:p>
                  </a:txBody>
                  <a:tcPr>
                    <a:noFill/>
                  </a:tcPr>
                </a:tc>
                <a:extLst>
                  <a:ext uri="{0D108BD9-81ED-4DB2-BD59-A6C34878D82A}">
                    <a16:rowId xmlns:a16="http://schemas.microsoft.com/office/drawing/2014/main" val="4138669666"/>
                  </a:ext>
                </a:extLst>
              </a:tr>
              <a:tr h="695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lt"/>
                        </a:rPr>
                        <a:t># Orders done from other stores ^2</a:t>
                      </a:r>
                      <a:endParaRPr lang="en-CN" dirty="0">
                        <a:latin typeface="+mj-lt"/>
                      </a:endParaRPr>
                    </a:p>
                  </a:txBody>
                  <a:tcPr>
                    <a:noFill/>
                  </a:tcPr>
                </a:tc>
                <a:tc>
                  <a:txBody>
                    <a:bodyPr/>
                    <a:lstStyle/>
                    <a:p>
                      <a:r>
                        <a:rPr lang="en-US" sz="1800" b="1" i="0" u="none" strike="noStrike" kern="1200" dirty="0">
                          <a:solidFill>
                            <a:schemeClr val="dk1"/>
                          </a:solidFill>
                          <a:effectLst/>
                          <a:latin typeface="+mj-lt"/>
                          <a:ea typeface="+mn-ea"/>
                          <a:cs typeface="+mn-cs"/>
                        </a:rPr>
                        <a:t>-8.8744e-09</a:t>
                      </a:r>
                      <a:r>
                        <a:rPr lang="zh-CN" altLang="en-US" b="1" dirty="0">
                          <a:latin typeface="+mj-lt"/>
                        </a:rPr>
                        <a:t>***</a:t>
                      </a:r>
                      <a:endParaRPr lang="en-US" b="1" dirty="0">
                        <a:latin typeface="+mj-lt"/>
                      </a:endParaRPr>
                    </a:p>
                    <a:p>
                      <a:r>
                        <a:rPr lang="en-US" altLang="zh-CN" dirty="0">
                          <a:latin typeface="+mj-lt"/>
                        </a:rPr>
                        <a:t>(</a:t>
                      </a:r>
                      <a:r>
                        <a:rPr lang="en-CN" sz="1800" b="0" i="0" u="none" strike="noStrike" kern="1200">
                          <a:solidFill>
                            <a:schemeClr val="dk1"/>
                          </a:solidFill>
                          <a:effectLst/>
                          <a:latin typeface="+mj-lt"/>
                          <a:ea typeface="+mn-ea"/>
                          <a:cs typeface="+mn-cs"/>
                        </a:rPr>
                        <a:t>0.0149002</a:t>
                      </a:r>
                      <a:r>
                        <a:rPr lang="en-US" altLang="zh-CN" dirty="0">
                          <a:latin typeface="+mj-lt"/>
                        </a:rPr>
                        <a:t>)</a:t>
                      </a:r>
                      <a:endParaRPr lang="en-CN" dirty="0">
                        <a:latin typeface="+mj-lt"/>
                      </a:endParaRPr>
                    </a:p>
                  </a:txBody>
                  <a:tcPr>
                    <a:noFill/>
                  </a:tcPr>
                </a:tc>
                <a:extLst>
                  <a:ext uri="{0D108BD9-81ED-4DB2-BD59-A6C34878D82A}">
                    <a16:rowId xmlns:a16="http://schemas.microsoft.com/office/drawing/2014/main" val="1148665371"/>
                  </a:ext>
                </a:extLst>
              </a:tr>
              <a:tr h="349168">
                <a:tc>
                  <a:txBody>
                    <a:bodyPr/>
                    <a:lstStyle/>
                    <a:p>
                      <a:r>
                        <a:rPr lang="en-US" altLang="zh-CN" dirty="0">
                          <a:latin typeface="+mj-lt"/>
                        </a:rPr>
                        <a:t>Control</a:t>
                      </a:r>
                      <a:r>
                        <a:rPr lang="zh-CN" altLang="en-US" dirty="0">
                          <a:latin typeface="+mj-lt"/>
                        </a:rPr>
                        <a:t> </a:t>
                      </a:r>
                      <a:r>
                        <a:rPr lang="en-US" altLang="zh-CN" dirty="0">
                          <a:latin typeface="+mj-lt"/>
                        </a:rPr>
                        <a:t>Variables</a:t>
                      </a:r>
                      <a:endParaRPr lang="en-CN" dirty="0">
                        <a:latin typeface="+mj-lt"/>
                      </a:endParaRPr>
                    </a:p>
                  </a:txBody>
                  <a:tcPr>
                    <a:noFill/>
                  </a:tcPr>
                </a:tc>
                <a:tc>
                  <a:txBody>
                    <a:bodyPr/>
                    <a:lstStyle/>
                    <a:p>
                      <a:r>
                        <a:rPr lang="en-US" altLang="zh-CN" dirty="0">
                          <a:latin typeface="+mj-lt"/>
                        </a:rPr>
                        <a:t>Yes</a:t>
                      </a:r>
                      <a:endParaRPr lang="en-CN" dirty="0">
                        <a:latin typeface="+mj-lt"/>
                      </a:endParaRPr>
                    </a:p>
                  </a:txBody>
                  <a:tcPr>
                    <a:noFill/>
                  </a:tcPr>
                </a:tc>
                <a:extLst>
                  <a:ext uri="{0D108BD9-81ED-4DB2-BD59-A6C34878D82A}">
                    <a16:rowId xmlns:a16="http://schemas.microsoft.com/office/drawing/2014/main" val="2612881902"/>
                  </a:ext>
                </a:extLst>
              </a:tr>
              <a:tr h="349168">
                <a:tc>
                  <a:txBody>
                    <a:bodyPr/>
                    <a:lstStyle/>
                    <a:p>
                      <a:r>
                        <a:rPr lang="en-US" altLang="zh-CN" dirty="0">
                          <a:latin typeface="+mj-lt"/>
                        </a:rPr>
                        <a:t>Individual</a:t>
                      </a:r>
                      <a:r>
                        <a:rPr lang="zh-CN" altLang="en-US" dirty="0">
                          <a:latin typeface="+mj-lt"/>
                        </a:rPr>
                        <a:t> </a:t>
                      </a:r>
                      <a:r>
                        <a:rPr lang="en-US" altLang="zh-CN" dirty="0">
                          <a:latin typeface="+mj-lt"/>
                        </a:rPr>
                        <a:t>FE</a:t>
                      </a:r>
                      <a:endParaRPr lang="en-CN" dirty="0">
                        <a:latin typeface="+mj-lt"/>
                      </a:endParaRPr>
                    </a:p>
                  </a:txBody>
                  <a:tcPr>
                    <a:noFill/>
                  </a:tcPr>
                </a:tc>
                <a:tc>
                  <a:txBody>
                    <a:bodyPr/>
                    <a:lstStyle/>
                    <a:p>
                      <a:r>
                        <a:rPr lang="en-US" altLang="zh-CN" dirty="0">
                          <a:latin typeface="+mj-lt"/>
                        </a:rPr>
                        <a:t>Yes</a:t>
                      </a:r>
                      <a:endParaRPr lang="en-CN" dirty="0">
                        <a:latin typeface="+mj-lt"/>
                      </a:endParaRPr>
                    </a:p>
                  </a:txBody>
                  <a:tcPr>
                    <a:noFill/>
                  </a:tcPr>
                </a:tc>
                <a:extLst>
                  <a:ext uri="{0D108BD9-81ED-4DB2-BD59-A6C34878D82A}">
                    <a16:rowId xmlns:a16="http://schemas.microsoft.com/office/drawing/2014/main" val="2202431556"/>
                  </a:ext>
                </a:extLst>
              </a:tr>
              <a:tr h="0">
                <a:tc>
                  <a:txBody>
                    <a:bodyPr/>
                    <a:lstStyle/>
                    <a:p>
                      <a:r>
                        <a:rPr lang="en-US" altLang="zh-CN" dirty="0">
                          <a:latin typeface="+mj-lt"/>
                        </a:rPr>
                        <a:t>Time</a:t>
                      </a:r>
                      <a:r>
                        <a:rPr lang="zh-CN" altLang="en-US" dirty="0">
                          <a:latin typeface="+mj-lt"/>
                        </a:rPr>
                        <a:t> </a:t>
                      </a:r>
                      <a:r>
                        <a:rPr lang="en-US" altLang="zh-CN" dirty="0">
                          <a:latin typeface="+mj-lt"/>
                        </a:rPr>
                        <a:t>FE</a:t>
                      </a:r>
                      <a:endParaRPr lang="en-CN" dirty="0">
                        <a:latin typeface="+mj-lt"/>
                      </a:endParaRPr>
                    </a:p>
                  </a:txBody>
                  <a:tcPr>
                    <a:noFill/>
                  </a:tcPr>
                </a:tc>
                <a:tc>
                  <a:txBody>
                    <a:bodyPr/>
                    <a:lstStyle/>
                    <a:p>
                      <a:r>
                        <a:rPr lang="en-US" altLang="zh-CN" dirty="0">
                          <a:latin typeface="+mj-lt"/>
                        </a:rPr>
                        <a:t>Yes</a:t>
                      </a:r>
                      <a:endParaRPr lang="en-CN" dirty="0">
                        <a:latin typeface="+mj-lt"/>
                      </a:endParaRPr>
                    </a:p>
                  </a:txBody>
                  <a:tcPr>
                    <a:noFill/>
                  </a:tcPr>
                </a:tc>
                <a:extLst>
                  <a:ext uri="{0D108BD9-81ED-4DB2-BD59-A6C34878D82A}">
                    <a16:rowId xmlns:a16="http://schemas.microsoft.com/office/drawing/2014/main" val="1252614746"/>
                  </a:ext>
                </a:extLst>
              </a:tr>
            </a:tbl>
          </a:graphicData>
        </a:graphic>
      </p:graphicFrame>
      <p:sp>
        <p:nvSpPr>
          <p:cNvPr id="4" name="TextBox 3">
            <a:extLst>
              <a:ext uri="{FF2B5EF4-FFF2-40B4-BE49-F238E27FC236}">
                <a16:creationId xmlns:a16="http://schemas.microsoft.com/office/drawing/2014/main" id="{BEBA19F2-CD9F-656A-9388-E551C688FFB8}"/>
              </a:ext>
            </a:extLst>
          </p:cNvPr>
          <p:cNvSpPr txBox="1"/>
          <p:nvPr/>
        </p:nvSpPr>
        <p:spPr>
          <a:xfrm>
            <a:off x="8195775" y="5689695"/>
            <a:ext cx="3556358" cy="523220"/>
          </a:xfrm>
          <a:prstGeom prst="rect">
            <a:avLst/>
          </a:prstGeom>
          <a:noFill/>
        </p:spPr>
        <p:txBody>
          <a:bodyPr wrap="none" rtlCol="0">
            <a:spAutoFit/>
          </a:bodyPr>
          <a:lstStyle/>
          <a:p>
            <a:r>
              <a:rPr lang="en-US" altLang="zh-CN" sz="2800" dirty="0">
                <a:solidFill>
                  <a:srgbClr val="B16E02"/>
                </a:solidFill>
                <a:latin typeface="+mj-lt"/>
              </a:rPr>
              <a:t>= 1,000</a:t>
            </a:r>
            <a:r>
              <a:rPr lang="zh-CN" altLang="en-US" sz="2800" dirty="0">
                <a:solidFill>
                  <a:srgbClr val="B16E02"/>
                </a:solidFill>
                <a:latin typeface="+mj-lt"/>
              </a:rPr>
              <a:t> </a:t>
            </a:r>
            <a:r>
              <a:rPr lang="en-US" altLang="zh-CN" sz="2800" dirty="0">
                <a:solidFill>
                  <a:srgbClr val="B16E02"/>
                </a:solidFill>
                <a:latin typeface="+mj-lt"/>
              </a:rPr>
              <a:t>orders,</a:t>
            </a:r>
            <a:r>
              <a:rPr lang="zh-CN" altLang="en-US" sz="2800" dirty="0">
                <a:solidFill>
                  <a:srgbClr val="B16E02"/>
                </a:solidFill>
                <a:latin typeface="+mj-lt"/>
              </a:rPr>
              <a:t> </a:t>
            </a:r>
            <a:r>
              <a:rPr lang="en-US" altLang="zh-CN" sz="2800" dirty="0">
                <a:solidFill>
                  <a:srgbClr val="B16E02"/>
                </a:solidFill>
                <a:latin typeface="+mj-lt"/>
              </a:rPr>
              <a:t>6.0%</a:t>
            </a:r>
            <a:r>
              <a:rPr lang="zh-CN" altLang="en-US" sz="2800" dirty="0">
                <a:solidFill>
                  <a:srgbClr val="B16E02"/>
                </a:solidFill>
                <a:latin typeface="+mj-lt"/>
              </a:rPr>
              <a:t> </a:t>
            </a:r>
            <a:r>
              <a:rPr lang="en-US" altLang="zh-CN" sz="2800" dirty="0">
                <a:solidFill>
                  <a:srgbClr val="B16E02"/>
                </a:solidFill>
                <a:latin typeface="+mj-lt"/>
              </a:rPr>
              <a:t>↑</a:t>
            </a:r>
            <a:endParaRPr lang="en-CN" sz="2800" dirty="0">
              <a:solidFill>
                <a:srgbClr val="B16E02"/>
              </a:solidFill>
              <a:latin typeface="+mj-lt"/>
            </a:endParaRPr>
          </a:p>
        </p:txBody>
      </p:sp>
      <p:pic>
        <p:nvPicPr>
          <p:cNvPr id="5" name="Picture 4">
            <a:extLst>
              <a:ext uri="{FF2B5EF4-FFF2-40B4-BE49-F238E27FC236}">
                <a16:creationId xmlns:a16="http://schemas.microsoft.com/office/drawing/2014/main" id="{C40D68DD-C646-FB2A-3D68-B02BC9B57329}"/>
              </a:ext>
            </a:extLst>
          </p:cNvPr>
          <p:cNvPicPr>
            <a:picLocks noChangeAspect="1"/>
          </p:cNvPicPr>
          <p:nvPr/>
        </p:nvPicPr>
        <p:blipFill>
          <a:blip r:embed="rId4"/>
          <a:stretch>
            <a:fillRect/>
          </a:stretch>
        </p:blipFill>
        <p:spPr>
          <a:xfrm>
            <a:off x="128637" y="1667600"/>
            <a:ext cx="7593878" cy="3796939"/>
          </a:xfrm>
          <a:prstGeom prst="rect">
            <a:avLst/>
          </a:prstGeom>
        </p:spPr>
      </p:pic>
      <p:pic>
        <p:nvPicPr>
          <p:cNvPr id="7" name="Picture 6">
            <a:extLst>
              <a:ext uri="{FF2B5EF4-FFF2-40B4-BE49-F238E27FC236}">
                <a16:creationId xmlns:a16="http://schemas.microsoft.com/office/drawing/2014/main" id="{4E8CAA5D-6E78-898D-1E6D-3DC5E9CC782E}"/>
              </a:ext>
            </a:extLst>
          </p:cNvPr>
          <p:cNvPicPr>
            <a:picLocks noChangeAspect="1"/>
          </p:cNvPicPr>
          <p:nvPr/>
        </p:nvPicPr>
        <p:blipFill>
          <a:blip r:embed="rId5"/>
          <a:stretch>
            <a:fillRect/>
          </a:stretch>
        </p:blipFill>
        <p:spPr>
          <a:xfrm>
            <a:off x="128637" y="1603164"/>
            <a:ext cx="7519551" cy="3714202"/>
          </a:xfrm>
          <a:prstGeom prst="rect">
            <a:avLst/>
          </a:prstGeom>
        </p:spPr>
      </p:pic>
      <p:sp>
        <p:nvSpPr>
          <p:cNvPr id="8" name="TextBox 7">
            <a:extLst>
              <a:ext uri="{FF2B5EF4-FFF2-40B4-BE49-F238E27FC236}">
                <a16:creationId xmlns:a16="http://schemas.microsoft.com/office/drawing/2014/main" id="{6C627A29-550A-20D0-EF5B-0E5AC6A9418A}"/>
              </a:ext>
            </a:extLst>
          </p:cNvPr>
          <p:cNvSpPr txBox="1"/>
          <p:nvPr/>
        </p:nvSpPr>
        <p:spPr>
          <a:xfrm>
            <a:off x="8493827" y="77954"/>
            <a:ext cx="8436428" cy="830997"/>
          </a:xfrm>
          <a:prstGeom prst="rect">
            <a:avLst/>
          </a:prstGeom>
          <a:noFill/>
        </p:spPr>
        <p:txBody>
          <a:bodyPr wrap="square">
            <a:spAutoFit/>
          </a:bodyPr>
          <a:lstStyle/>
          <a:p>
            <a:r>
              <a:rPr lang="en-US" altLang="zh-CN" sz="2400" dirty="0">
                <a:solidFill>
                  <a:srgbClr val="374151"/>
                </a:solidFill>
                <a:latin typeface="+mj-lt"/>
              </a:rPr>
              <a:t>Controlling for new workers </a:t>
            </a:r>
            <a:br>
              <a:rPr lang="en-US" altLang="zh-CN" sz="2400" dirty="0">
                <a:solidFill>
                  <a:srgbClr val="374151"/>
                </a:solidFill>
                <a:latin typeface="+mj-lt"/>
              </a:rPr>
            </a:br>
            <a:r>
              <a:rPr lang="en-US" altLang="zh-CN" sz="2400" dirty="0">
                <a:solidFill>
                  <a:srgbClr val="374151"/>
                </a:solidFill>
                <a:latin typeface="+mj-lt"/>
              </a:rPr>
              <a:t>starting in November 2022</a:t>
            </a:r>
          </a:p>
        </p:txBody>
      </p:sp>
      <p:sp>
        <p:nvSpPr>
          <p:cNvPr id="9" name="TextBox 8">
            <a:extLst>
              <a:ext uri="{FF2B5EF4-FFF2-40B4-BE49-F238E27FC236}">
                <a16:creationId xmlns:a16="http://schemas.microsoft.com/office/drawing/2014/main" id="{B2EACCEE-DF96-CBDF-BD81-4E2C5E3ABC94}"/>
              </a:ext>
            </a:extLst>
          </p:cNvPr>
          <p:cNvSpPr txBox="1"/>
          <p:nvPr/>
        </p:nvSpPr>
        <p:spPr>
          <a:xfrm>
            <a:off x="2278790" y="1338828"/>
            <a:ext cx="3887999" cy="461665"/>
          </a:xfrm>
          <a:prstGeom prst="rect">
            <a:avLst/>
          </a:prstGeom>
          <a:solidFill>
            <a:schemeClr val="bg1"/>
          </a:solidFill>
        </p:spPr>
        <p:txBody>
          <a:bodyPr wrap="square">
            <a:spAutoFit/>
          </a:bodyPr>
          <a:lstStyle/>
          <a:p>
            <a:pPr algn="ctr"/>
            <a:r>
              <a:rPr lang="en-US" altLang="zh-CN" sz="2400" dirty="0">
                <a:solidFill>
                  <a:srgbClr val="374151"/>
                </a:solidFill>
                <a:latin typeface="+mj-lt"/>
              </a:rPr>
              <a:t>Average on-time delivery rate</a:t>
            </a:r>
          </a:p>
        </p:txBody>
      </p:sp>
      <p:sp>
        <p:nvSpPr>
          <p:cNvPr id="10" name="TextBox 9">
            <a:extLst>
              <a:ext uri="{FF2B5EF4-FFF2-40B4-BE49-F238E27FC236}">
                <a16:creationId xmlns:a16="http://schemas.microsoft.com/office/drawing/2014/main" id="{08C7CE3D-48E9-6AD0-82B3-612971C7C71A}"/>
              </a:ext>
            </a:extLst>
          </p:cNvPr>
          <p:cNvSpPr txBox="1"/>
          <p:nvPr/>
        </p:nvSpPr>
        <p:spPr>
          <a:xfrm>
            <a:off x="1098518" y="5518791"/>
            <a:ext cx="5174190" cy="830997"/>
          </a:xfrm>
          <a:prstGeom prst="rect">
            <a:avLst/>
          </a:prstGeom>
          <a:noFill/>
        </p:spPr>
        <p:txBody>
          <a:bodyPr wrap="square">
            <a:spAutoFit/>
          </a:bodyPr>
          <a:lstStyle/>
          <a:p>
            <a:r>
              <a:rPr lang="en-US" altLang="zh-CN" sz="2400" dirty="0">
                <a:solidFill>
                  <a:srgbClr val="374151"/>
                </a:solidFill>
                <a:latin typeface="+mj-lt"/>
              </a:rPr>
              <a:t>We’ll use the first 100 and 200 orders</a:t>
            </a:r>
            <a:br>
              <a:rPr lang="en-US" altLang="zh-CN" sz="2400" dirty="0">
                <a:solidFill>
                  <a:srgbClr val="374151"/>
                </a:solidFill>
                <a:latin typeface="+mj-lt"/>
              </a:rPr>
            </a:br>
            <a:r>
              <a:rPr lang="en-US" altLang="zh-CN" sz="2400" dirty="0">
                <a:solidFill>
                  <a:srgbClr val="374151"/>
                </a:solidFill>
                <a:latin typeface="+mj-lt"/>
              </a:rPr>
              <a:t>as workers’ key milestones of learning</a:t>
            </a:r>
          </a:p>
        </p:txBody>
      </p:sp>
      <p:cxnSp>
        <p:nvCxnSpPr>
          <p:cNvPr id="12" name="Straight Arrow Connector 11">
            <a:extLst>
              <a:ext uri="{FF2B5EF4-FFF2-40B4-BE49-F238E27FC236}">
                <a16:creationId xmlns:a16="http://schemas.microsoft.com/office/drawing/2014/main" id="{D7B3E862-7AC9-0E11-1A00-9983B36D2790}"/>
              </a:ext>
            </a:extLst>
          </p:cNvPr>
          <p:cNvCxnSpPr/>
          <p:nvPr/>
        </p:nvCxnSpPr>
        <p:spPr>
          <a:xfrm flipH="1" flipV="1">
            <a:off x="1556951" y="3429000"/>
            <a:ext cx="432487" cy="19528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F90BE3-854D-C203-3E35-1644D1B679A7}"/>
              </a:ext>
            </a:extLst>
          </p:cNvPr>
          <p:cNvCxnSpPr>
            <a:cxnSpLocks/>
          </p:cNvCxnSpPr>
          <p:nvPr/>
        </p:nvCxnSpPr>
        <p:spPr>
          <a:xfrm flipH="1" flipV="1">
            <a:off x="877330" y="4722803"/>
            <a:ext cx="914399" cy="6589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33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10178682" cy="1294063"/>
            <a:chOff x="40098" y="379934"/>
            <a:chExt cx="10178682"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4" y="485338"/>
              <a:ext cx="9195436"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Preliminary: Productivity Learning</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4" name="TextBox 3">
            <a:extLst>
              <a:ext uri="{FF2B5EF4-FFF2-40B4-BE49-F238E27FC236}">
                <a16:creationId xmlns:a16="http://schemas.microsoft.com/office/drawing/2014/main" id="{BEBA19F2-CD9F-656A-9388-E551C688FFB8}"/>
              </a:ext>
            </a:extLst>
          </p:cNvPr>
          <p:cNvSpPr txBox="1"/>
          <p:nvPr/>
        </p:nvSpPr>
        <p:spPr>
          <a:xfrm>
            <a:off x="8361738" y="5833026"/>
            <a:ext cx="3230500" cy="523220"/>
          </a:xfrm>
          <a:prstGeom prst="rect">
            <a:avLst/>
          </a:prstGeom>
          <a:noFill/>
        </p:spPr>
        <p:txBody>
          <a:bodyPr wrap="none" rtlCol="0">
            <a:spAutoFit/>
          </a:bodyPr>
          <a:lstStyle/>
          <a:p>
            <a:r>
              <a:rPr lang="en-US" altLang="zh-CN" sz="2800" dirty="0">
                <a:solidFill>
                  <a:srgbClr val="B16E02"/>
                </a:solidFill>
                <a:latin typeface="+mj-lt"/>
              </a:rPr>
              <a:t>= 1000</a:t>
            </a:r>
            <a:r>
              <a:rPr lang="zh-CN" altLang="en-US" sz="2800" dirty="0">
                <a:solidFill>
                  <a:srgbClr val="B16E02"/>
                </a:solidFill>
                <a:latin typeface="+mj-lt"/>
              </a:rPr>
              <a:t> </a:t>
            </a:r>
            <a:r>
              <a:rPr lang="en-US" altLang="zh-CN" sz="2800" dirty="0">
                <a:solidFill>
                  <a:srgbClr val="B16E02"/>
                </a:solidFill>
                <a:latin typeface="+mj-lt"/>
              </a:rPr>
              <a:t>orders,</a:t>
            </a:r>
            <a:r>
              <a:rPr lang="zh-CN" altLang="en-US" sz="2800" dirty="0">
                <a:solidFill>
                  <a:srgbClr val="B16E02"/>
                </a:solidFill>
                <a:latin typeface="+mj-lt"/>
              </a:rPr>
              <a:t> </a:t>
            </a:r>
            <a:r>
              <a:rPr lang="en-US" altLang="zh-CN" sz="2800" dirty="0">
                <a:solidFill>
                  <a:srgbClr val="B16E02"/>
                </a:solidFill>
                <a:latin typeface="+mj-lt"/>
              </a:rPr>
              <a:t>9.4</a:t>
            </a:r>
            <a:r>
              <a:rPr lang="zh-CN" altLang="en-US" sz="2800" dirty="0">
                <a:solidFill>
                  <a:srgbClr val="B16E02"/>
                </a:solidFill>
                <a:latin typeface="+mj-lt"/>
              </a:rPr>
              <a:t> </a:t>
            </a:r>
            <a:r>
              <a:rPr lang="en-US" altLang="zh-CN" sz="2800" dirty="0">
                <a:solidFill>
                  <a:srgbClr val="B16E02"/>
                </a:solidFill>
                <a:latin typeface="+mj-lt"/>
              </a:rPr>
              <a:t>↑</a:t>
            </a:r>
            <a:endParaRPr lang="en-CN" sz="2800" dirty="0">
              <a:solidFill>
                <a:srgbClr val="B16E02"/>
              </a:solidFill>
              <a:latin typeface="+mj-lt"/>
            </a:endParaRPr>
          </a:p>
        </p:txBody>
      </p:sp>
      <p:pic>
        <p:nvPicPr>
          <p:cNvPr id="7" name="Picture 2">
            <a:extLst>
              <a:ext uri="{FF2B5EF4-FFF2-40B4-BE49-F238E27FC236}">
                <a16:creationId xmlns:a16="http://schemas.microsoft.com/office/drawing/2014/main" id="{A0C79E8F-C0C8-895D-DB1A-D1B7FF4AB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55884"/>
            <a:ext cx="7501094" cy="37202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84E272A8-1530-F96E-A6E3-DE8473DAA58F}"/>
              </a:ext>
            </a:extLst>
          </p:cNvPr>
          <p:cNvGraphicFramePr>
            <a:graphicFrameLocks noGrp="1"/>
          </p:cNvGraphicFramePr>
          <p:nvPr>
            <p:extLst>
              <p:ext uri="{D42A27DB-BD31-4B8C-83A1-F6EECF244321}">
                <p14:modId xmlns:p14="http://schemas.microsoft.com/office/powerpoint/2010/main" val="3541723666"/>
              </p:ext>
            </p:extLst>
          </p:nvPr>
        </p:nvGraphicFramePr>
        <p:xfrm>
          <a:off x="7740719" y="1420822"/>
          <a:ext cx="4264795" cy="4078885"/>
        </p:xfrm>
        <a:graphic>
          <a:graphicData uri="http://schemas.openxmlformats.org/drawingml/2006/table">
            <a:tbl>
              <a:tblPr firstRow="1" bandRow="1">
                <a:tableStyleId>{5C22544A-7EE6-4342-B048-85BDC9FD1C3A}</a:tableStyleId>
              </a:tblPr>
              <a:tblGrid>
                <a:gridCol w="2127676">
                  <a:extLst>
                    <a:ext uri="{9D8B030D-6E8A-4147-A177-3AD203B41FA5}">
                      <a16:colId xmlns:a16="http://schemas.microsoft.com/office/drawing/2014/main" val="2704384003"/>
                    </a:ext>
                  </a:extLst>
                </a:gridCol>
                <a:gridCol w="2137119">
                  <a:extLst>
                    <a:ext uri="{9D8B030D-6E8A-4147-A177-3AD203B41FA5}">
                      <a16:colId xmlns:a16="http://schemas.microsoft.com/office/drawing/2014/main" val="3160972986"/>
                    </a:ext>
                  </a:extLst>
                </a:gridCol>
              </a:tblGrid>
              <a:tr h="0">
                <a:tc>
                  <a:txBody>
                    <a:bodyPr/>
                    <a:lstStyle/>
                    <a:p>
                      <a:r>
                        <a:rPr lang="en-US" dirty="0">
                          <a:latin typeface="+mj-lt"/>
                        </a:rPr>
                        <a:t>Impact on # items</a:t>
                      </a:r>
                      <a:endParaRPr lang="en-CN" dirty="0">
                        <a:latin typeface="+mj-lt"/>
                      </a:endParaRPr>
                    </a:p>
                  </a:txBody>
                  <a:tcPr>
                    <a:solidFill>
                      <a:schemeClr val="accent6">
                        <a:lumMod val="75000"/>
                      </a:schemeClr>
                    </a:solidFill>
                  </a:tcPr>
                </a:tc>
                <a:tc>
                  <a:txBody>
                    <a:bodyPr/>
                    <a:lstStyle/>
                    <a:p>
                      <a:r>
                        <a:rPr lang="en-US" altLang="zh-CN" dirty="0">
                          <a:latin typeface="+mj-lt"/>
                        </a:rPr>
                        <a:t>Coefficient</a:t>
                      </a:r>
                      <a:endParaRPr lang="en-CN" dirty="0">
                        <a:latin typeface="+mj-lt"/>
                      </a:endParaRPr>
                    </a:p>
                  </a:txBody>
                  <a:tcPr>
                    <a:solidFill>
                      <a:schemeClr val="accent6">
                        <a:lumMod val="75000"/>
                      </a:schemeClr>
                    </a:solidFill>
                  </a:tcPr>
                </a:tc>
                <a:extLst>
                  <a:ext uri="{0D108BD9-81ED-4DB2-BD59-A6C34878D82A}">
                    <a16:rowId xmlns:a16="http://schemas.microsoft.com/office/drawing/2014/main" val="3816370204"/>
                  </a:ext>
                </a:extLst>
              </a:tr>
              <a:tr h="611044">
                <a:tc>
                  <a:txBody>
                    <a:bodyPr/>
                    <a:lstStyle/>
                    <a:p>
                      <a:r>
                        <a:rPr lang="en-US" altLang="zh-CN" dirty="0">
                          <a:latin typeface="+mj-lt"/>
                        </a:rPr>
                        <a:t># Orders done from the same store</a:t>
                      </a:r>
                      <a:endParaRPr lang="en-CN" dirty="0">
                        <a:latin typeface="+mj-lt"/>
                      </a:endParaRPr>
                    </a:p>
                  </a:txBody>
                  <a:tcPr>
                    <a:noFill/>
                  </a:tcPr>
                </a:tc>
                <a:tc>
                  <a:txBody>
                    <a:bodyPr/>
                    <a:lstStyle/>
                    <a:p>
                      <a:r>
                        <a:rPr lang="en-US" sz="1800" b="0" i="0" u="none" strike="noStrike" kern="1200" dirty="0">
                          <a:solidFill>
                            <a:srgbClr val="B16E02"/>
                          </a:solidFill>
                          <a:effectLst/>
                          <a:latin typeface="+mn-lt"/>
                          <a:ea typeface="+mn-ea"/>
                          <a:cs typeface="+mn-cs"/>
                        </a:rPr>
                        <a:t>9.4281e-03</a:t>
                      </a:r>
                      <a:r>
                        <a:rPr lang="zh-CN" altLang="en-US" dirty="0"/>
                        <a:t>**</a:t>
                      </a:r>
                      <a:endParaRPr lang="en-US" dirty="0"/>
                    </a:p>
                    <a:p>
                      <a:r>
                        <a:rPr lang="en-US" altLang="zh-CN" b="0" dirty="0"/>
                        <a:t>(</a:t>
                      </a:r>
                      <a:r>
                        <a:rPr lang="en-CN" sz="1800" b="0" i="0" u="none" strike="noStrike" kern="1200" dirty="0">
                          <a:solidFill>
                            <a:schemeClr val="dk1"/>
                          </a:solidFill>
                          <a:effectLst/>
                          <a:latin typeface="+mn-lt"/>
                          <a:ea typeface="+mn-ea"/>
                          <a:cs typeface="+mn-cs"/>
                        </a:rPr>
                        <a:t>0.007595</a:t>
                      </a:r>
                      <a:r>
                        <a:rPr lang="en-US" altLang="zh-CN" b="0" dirty="0"/>
                        <a:t>)</a:t>
                      </a:r>
                      <a:endParaRPr lang="en-CN" b="0" dirty="0"/>
                    </a:p>
                  </a:txBody>
                  <a:tcPr>
                    <a:noFill/>
                  </a:tcPr>
                </a:tc>
                <a:extLst>
                  <a:ext uri="{0D108BD9-81ED-4DB2-BD59-A6C34878D82A}">
                    <a16:rowId xmlns:a16="http://schemas.microsoft.com/office/drawing/2014/main" val="1837975124"/>
                  </a:ext>
                </a:extLst>
              </a:tr>
              <a:tr h="62856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lt"/>
                        </a:rPr>
                        <a:t># </a:t>
                      </a:r>
                      <a:r>
                        <a:rPr kumimoji="0" lang="en-US" altLang="zh-CN" sz="1800" b="0" i="0" u="none" strike="noStrike" kern="1200" cap="none" spc="0" normalizeH="0" baseline="0" noProof="0" dirty="0">
                          <a:ln>
                            <a:noFill/>
                          </a:ln>
                          <a:solidFill>
                            <a:prstClr val="black"/>
                          </a:solidFill>
                          <a:effectLst/>
                          <a:uLnTx/>
                          <a:uFillTx/>
                          <a:latin typeface="Calibri Light" panose="020F0302020204030204"/>
                          <a:ea typeface="+mn-ea"/>
                          <a:cs typeface="+mn-cs"/>
                        </a:rPr>
                        <a:t>Orders done from the same store </a:t>
                      </a:r>
                      <a:r>
                        <a:rPr lang="en-US" altLang="zh-CN" dirty="0">
                          <a:latin typeface="+mj-lt"/>
                        </a:rPr>
                        <a:t>^2</a:t>
                      </a:r>
                      <a:endParaRPr lang="en-CN" dirty="0">
                        <a:latin typeface="+mj-lt"/>
                      </a:endParaRPr>
                    </a:p>
                  </a:txBody>
                  <a:tcPr>
                    <a:noFill/>
                  </a:tcPr>
                </a:tc>
                <a:tc>
                  <a:txBody>
                    <a:bodyPr/>
                    <a:lstStyle/>
                    <a:p>
                      <a:r>
                        <a:rPr lang="en-US" dirty="0"/>
                        <a:t>-</a:t>
                      </a:r>
                      <a:r>
                        <a:rPr lang="en-US" sz="1800" b="0" i="0" u="none" strike="noStrike" kern="1200" dirty="0">
                          <a:solidFill>
                            <a:schemeClr val="dk1"/>
                          </a:solidFill>
                          <a:effectLst/>
                          <a:latin typeface="+mn-lt"/>
                          <a:ea typeface="+mn-ea"/>
                          <a:cs typeface="+mn-cs"/>
                        </a:rPr>
                        <a:t>-5.4681e-06</a:t>
                      </a:r>
                      <a:r>
                        <a:rPr lang="zh-CN" altLang="en-US" dirty="0"/>
                        <a:t>**</a:t>
                      </a:r>
                      <a:endParaRPr lang="en-US" altLang="zh-CN" dirty="0"/>
                    </a:p>
                    <a:p>
                      <a:r>
                        <a:rPr lang="en-US" altLang="zh-CN" dirty="0"/>
                        <a:t>(</a:t>
                      </a:r>
                      <a:r>
                        <a:rPr lang="en-CN" sz="1800" b="0" i="0" u="none" strike="noStrike" kern="1200" dirty="0">
                          <a:solidFill>
                            <a:schemeClr val="dk1"/>
                          </a:solidFill>
                          <a:effectLst/>
                          <a:latin typeface="+mn-lt"/>
                          <a:ea typeface="+mn-ea"/>
                          <a:cs typeface="+mn-cs"/>
                        </a:rPr>
                        <a:t>0.003098</a:t>
                      </a:r>
                      <a:r>
                        <a:rPr lang="en-US" altLang="zh-CN" dirty="0"/>
                        <a:t>)</a:t>
                      </a:r>
                      <a:endParaRPr lang="en-CN" dirty="0"/>
                    </a:p>
                  </a:txBody>
                  <a:tcPr>
                    <a:noFill/>
                  </a:tcPr>
                </a:tc>
                <a:extLst>
                  <a:ext uri="{0D108BD9-81ED-4DB2-BD59-A6C34878D82A}">
                    <a16:rowId xmlns:a16="http://schemas.microsoft.com/office/drawing/2014/main" val="67573222"/>
                  </a:ext>
                </a:extLst>
              </a:tr>
              <a:tr h="611044">
                <a:tc>
                  <a:txBody>
                    <a:bodyPr/>
                    <a:lstStyle/>
                    <a:p>
                      <a:r>
                        <a:rPr lang="en-US" altLang="zh-CN" dirty="0">
                          <a:latin typeface="+mj-lt"/>
                        </a:rPr>
                        <a:t># Orders done from other stores</a:t>
                      </a:r>
                      <a:endParaRPr lang="en-CN" dirty="0">
                        <a:latin typeface="+mj-lt"/>
                      </a:endParaRPr>
                    </a:p>
                  </a:txBody>
                  <a:tcPr>
                    <a:noFill/>
                  </a:tcPr>
                </a:tc>
                <a:tc>
                  <a:txBody>
                    <a:bodyPr/>
                    <a:lstStyle/>
                    <a:p>
                      <a:r>
                        <a:rPr lang="en-US" sz="1800" b="0" i="0" u="none" strike="noStrike" kern="1200" dirty="0">
                          <a:solidFill>
                            <a:srgbClr val="B16E02"/>
                          </a:solidFill>
                          <a:effectLst/>
                          <a:latin typeface="+mn-lt"/>
                          <a:ea typeface="+mn-ea"/>
                          <a:cs typeface="+mn-cs"/>
                        </a:rPr>
                        <a:t>6.3414e-03</a:t>
                      </a:r>
                      <a:r>
                        <a:rPr lang="zh-CN" altLang="en-US" dirty="0"/>
                        <a:t>*</a:t>
                      </a:r>
                      <a:endParaRPr lang="en-US" dirty="0"/>
                    </a:p>
                    <a:p>
                      <a:r>
                        <a:rPr lang="en-US" altLang="zh-CN" dirty="0"/>
                        <a:t>(</a:t>
                      </a:r>
                      <a:r>
                        <a:rPr lang="en-CN" sz="1800" b="0" i="0" u="none" strike="noStrike" kern="1200" dirty="0">
                          <a:solidFill>
                            <a:schemeClr val="dk1"/>
                          </a:solidFill>
                          <a:effectLst/>
                          <a:latin typeface="+mn-lt"/>
                          <a:ea typeface="+mn-ea"/>
                          <a:cs typeface="+mn-cs"/>
                        </a:rPr>
                        <a:t> 0.022478</a:t>
                      </a:r>
                      <a:r>
                        <a:rPr lang="en-US" altLang="zh-CN" dirty="0"/>
                        <a:t>)</a:t>
                      </a:r>
                      <a:endParaRPr lang="en-CN" dirty="0"/>
                    </a:p>
                  </a:txBody>
                  <a:tcPr>
                    <a:noFill/>
                  </a:tcPr>
                </a:tc>
                <a:extLst>
                  <a:ext uri="{0D108BD9-81ED-4DB2-BD59-A6C34878D82A}">
                    <a16:rowId xmlns:a16="http://schemas.microsoft.com/office/drawing/2014/main" val="4138669666"/>
                  </a:ext>
                </a:extLst>
              </a:tr>
              <a:tr h="695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mj-lt"/>
                        </a:rPr>
                        <a:t># Orders done from other stores ^2</a:t>
                      </a:r>
                      <a:endParaRPr lang="en-CN" dirty="0">
                        <a:latin typeface="+mj-lt"/>
                      </a:endParaRPr>
                    </a:p>
                  </a:txBody>
                  <a:tcPr>
                    <a:noFill/>
                  </a:tcPr>
                </a:tc>
                <a:tc>
                  <a:txBody>
                    <a:bodyPr/>
                    <a:lstStyle/>
                    <a:p>
                      <a:r>
                        <a:rPr lang="en-US" sz="1800" b="0" i="0" u="none" strike="noStrike" kern="1200" dirty="0">
                          <a:solidFill>
                            <a:schemeClr val="dk1"/>
                          </a:solidFill>
                          <a:effectLst/>
                          <a:latin typeface="+mn-lt"/>
                          <a:ea typeface="+mn-ea"/>
                          <a:cs typeface="+mn-cs"/>
                        </a:rPr>
                        <a:t>-7.6253e-07</a:t>
                      </a:r>
                      <a:endParaRPr lang="en-US" dirty="0"/>
                    </a:p>
                    <a:p>
                      <a:r>
                        <a:rPr lang="en-US" altLang="zh-CN" dirty="0"/>
                        <a:t>(</a:t>
                      </a:r>
                      <a:r>
                        <a:rPr lang="en-CN" sz="1800" b="0" i="0" u="none" strike="noStrike" kern="1200" dirty="0">
                          <a:solidFill>
                            <a:schemeClr val="dk1"/>
                          </a:solidFill>
                          <a:effectLst/>
                          <a:latin typeface="+mn-lt"/>
                          <a:ea typeface="+mn-ea"/>
                          <a:cs typeface="+mn-cs"/>
                        </a:rPr>
                        <a:t>0.235005</a:t>
                      </a:r>
                      <a:r>
                        <a:rPr lang="en-US" altLang="zh-CN" dirty="0"/>
                        <a:t>)</a:t>
                      </a:r>
                      <a:endParaRPr lang="en-CN" dirty="0"/>
                    </a:p>
                  </a:txBody>
                  <a:tcPr>
                    <a:noFill/>
                  </a:tcPr>
                </a:tc>
                <a:extLst>
                  <a:ext uri="{0D108BD9-81ED-4DB2-BD59-A6C34878D82A}">
                    <a16:rowId xmlns:a16="http://schemas.microsoft.com/office/drawing/2014/main" val="1148665371"/>
                  </a:ext>
                </a:extLst>
              </a:tr>
              <a:tr h="349168">
                <a:tc>
                  <a:txBody>
                    <a:bodyPr/>
                    <a:lstStyle/>
                    <a:p>
                      <a:r>
                        <a:rPr lang="en-US" altLang="zh-CN" dirty="0">
                          <a:latin typeface="+mj-lt"/>
                        </a:rPr>
                        <a:t>Control</a:t>
                      </a:r>
                      <a:r>
                        <a:rPr lang="zh-CN" altLang="en-US" dirty="0">
                          <a:latin typeface="+mj-lt"/>
                        </a:rPr>
                        <a:t> </a:t>
                      </a:r>
                      <a:r>
                        <a:rPr lang="en-US" altLang="zh-CN" dirty="0">
                          <a:latin typeface="+mj-lt"/>
                        </a:rPr>
                        <a:t>Variables</a:t>
                      </a:r>
                      <a:endParaRPr lang="en-CN" dirty="0">
                        <a:latin typeface="+mj-lt"/>
                      </a:endParaRPr>
                    </a:p>
                  </a:txBody>
                  <a:tcPr>
                    <a:noFill/>
                  </a:tcPr>
                </a:tc>
                <a:tc>
                  <a:txBody>
                    <a:bodyPr/>
                    <a:lstStyle/>
                    <a:p>
                      <a:r>
                        <a:rPr lang="en-US" altLang="zh-CN" dirty="0">
                          <a:latin typeface="+mj-lt"/>
                        </a:rPr>
                        <a:t>Yes</a:t>
                      </a:r>
                      <a:endParaRPr lang="en-CN" dirty="0">
                        <a:latin typeface="+mj-lt"/>
                      </a:endParaRPr>
                    </a:p>
                  </a:txBody>
                  <a:tcPr>
                    <a:noFill/>
                  </a:tcPr>
                </a:tc>
                <a:extLst>
                  <a:ext uri="{0D108BD9-81ED-4DB2-BD59-A6C34878D82A}">
                    <a16:rowId xmlns:a16="http://schemas.microsoft.com/office/drawing/2014/main" val="2612881902"/>
                  </a:ext>
                </a:extLst>
              </a:tr>
              <a:tr h="349168">
                <a:tc>
                  <a:txBody>
                    <a:bodyPr/>
                    <a:lstStyle/>
                    <a:p>
                      <a:r>
                        <a:rPr lang="en-US" altLang="zh-CN" dirty="0">
                          <a:latin typeface="+mj-lt"/>
                        </a:rPr>
                        <a:t>Individual</a:t>
                      </a:r>
                      <a:r>
                        <a:rPr lang="zh-CN" altLang="en-US" dirty="0">
                          <a:latin typeface="+mj-lt"/>
                        </a:rPr>
                        <a:t> </a:t>
                      </a:r>
                      <a:r>
                        <a:rPr lang="en-US" altLang="zh-CN" dirty="0">
                          <a:latin typeface="+mj-lt"/>
                        </a:rPr>
                        <a:t>FE</a:t>
                      </a:r>
                      <a:endParaRPr lang="en-CN" dirty="0">
                        <a:latin typeface="+mj-lt"/>
                      </a:endParaRPr>
                    </a:p>
                  </a:txBody>
                  <a:tcPr>
                    <a:noFill/>
                  </a:tcPr>
                </a:tc>
                <a:tc>
                  <a:txBody>
                    <a:bodyPr/>
                    <a:lstStyle/>
                    <a:p>
                      <a:r>
                        <a:rPr lang="en-US" altLang="zh-CN" dirty="0">
                          <a:latin typeface="+mj-lt"/>
                        </a:rPr>
                        <a:t>Yes</a:t>
                      </a:r>
                      <a:endParaRPr lang="en-CN" dirty="0">
                        <a:latin typeface="+mj-lt"/>
                      </a:endParaRPr>
                    </a:p>
                  </a:txBody>
                  <a:tcPr>
                    <a:noFill/>
                  </a:tcPr>
                </a:tc>
                <a:extLst>
                  <a:ext uri="{0D108BD9-81ED-4DB2-BD59-A6C34878D82A}">
                    <a16:rowId xmlns:a16="http://schemas.microsoft.com/office/drawing/2014/main" val="2202431556"/>
                  </a:ext>
                </a:extLst>
              </a:tr>
              <a:tr h="0">
                <a:tc>
                  <a:txBody>
                    <a:bodyPr/>
                    <a:lstStyle/>
                    <a:p>
                      <a:r>
                        <a:rPr lang="en-US" altLang="zh-CN" dirty="0">
                          <a:latin typeface="+mj-lt"/>
                        </a:rPr>
                        <a:t>Time</a:t>
                      </a:r>
                      <a:r>
                        <a:rPr lang="zh-CN" altLang="en-US" dirty="0">
                          <a:latin typeface="+mj-lt"/>
                        </a:rPr>
                        <a:t> </a:t>
                      </a:r>
                      <a:r>
                        <a:rPr lang="en-US" altLang="zh-CN" dirty="0">
                          <a:latin typeface="+mj-lt"/>
                        </a:rPr>
                        <a:t>FE</a:t>
                      </a:r>
                      <a:endParaRPr lang="en-CN" dirty="0">
                        <a:latin typeface="+mj-lt"/>
                      </a:endParaRPr>
                    </a:p>
                  </a:txBody>
                  <a:tcPr>
                    <a:noFill/>
                  </a:tcPr>
                </a:tc>
                <a:tc>
                  <a:txBody>
                    <a:bodyPr/>
                    <a:lstStyle/>
                    <a:p>
                      <a:r>
                        <a:rPr lang="en-US" altLang="zh-CN" dirty="0">
                          <a:latin typeface="+mj-lt"/>
                        </a:rPr>
                        <a:t>Yes</a:t>
                      </a:r>
                      <a:endParaRPr lang="en-CN" dirty="0">
                        <a:latin typeface="+mj-lt"/>
                      </a:endParaRPr>
                    </a:p>
                  </a:txBody>
                  <a:tcPr>
                    <a:noFill/>
                  </a:tcPr>
                </a:tc>
                <a:extLst>
                  <a:ext uri="{0D108BD9-81ED-4DB2-BD59-A6C34878D82A}">
                    <a16:rowId xmlns:a16="http://schemas.microsoft.com/office/drawing/2014/main" val="1252614746"/>
                  </a:ext>
                </a:extLst>
              </a:tr>
            </a:tbl>
          </a:graphicData>
        </a:graphic>
      </p:graphicFrame>
      <p:sp>
        <p:nvSpPr>
          <p:cNvPr id="8" name="TextBox 7">
            <a:extLst>
              <a:ext uri="{FF2B5EF4-FFF2-40B4-BE49-F238E27FC236}">
                <a16:creationId xmlns:a16="http://schemas.microsoft.com/office/drawing/2014/main" id="{07EC8637-0D9A-4812-0E55-DED1C1DC608E}"/>
              </a:ext>
            </a:extLst>
          </p:cNvPr>
          <p:cNvSpPr txBox="1"/>
          <p:nvPr/>
        </p:nvSpPr>
        <p:spPr>
          <a:xfrm>
            <a:off x="1870549" y="1338828"/>
            <a:ext cx="4704480" cy="461665"/>
          </a:xfrm>
          <a:prstGeom prst="rect">
            <a:avLst/>
          </a:prstGeom>
          <a:solidFill>
            <a:schemeClr val="bg1"/>
          </a:solidFill>
        </p:spPr>
        <p:txBody>
          <a:bodyPr wrap="square">
            <a:spAutoFit/>
          </a:bodyPr>
          <a:lstStyle/>
          <a:p>
            <a:pPr algn="ctr"/>
            <a:r>
              <a:rPr lang="en-US" altLang="zh-CN" sz="2400" dirty="0">
                <a:solidFill>
                  <a:srgbClr val="374151"/>
                </a:solidFill>
                <a:latin typeface="+mj-lt"/>
              </a:rPr>
              <a:t>Average # items picked / hour</a:t>
            </a:r>
          </a:p>
        </p:txBody>
      </p:sp>
      <p:sp>
        <p:nvSpPr>
          <p:cNvPr id="9" name="TextBox 8">
            <a:extLst>
              <a:ext uri="{FF2B5EF4-FFF2-40B4-BE49-F238E27FC236}">
                <a16:creationId xmlns:a16="http://schemas.microsoft.com/office/drawing/2014/main" id="{8D579BE6-C337-3DB5-0754-D272F3719390}"/>
              </a:ext>
            </a:extLst>
          </p:cNvPr>
          <p:cNvSpPr txBox="1"/>
          <p:nvPr/>
        </p:nvSpPr>
        <p:spPr>
          <a:xfrm>
            <a:off x="8493827" y="77954"/>
            <a:ext cx="8436428" cy="830997"/>
          </a:xfrm>
          <a:prstGeom prst="rect">
            <a:avLst/>
          </a:prstGeom>
          <a:noFill/>
        </p:spPr>
        <p:txBody>
          <a:bodyPr wrap="square">
            <a:spAutoFit/>
          </a:bodyPr>
          <a:lstStyle/>
          <a:p>
            <a:r>
              <a:rPr lang="en-US" altLang="zh-CN" sz="2400" dirty="0">
                <a:solidFill>
                  <a:srgbClr val="374151"/>
                </a:solidFill>
                <a:latin typeface="+mj-lt"/>
              </a:rPr>
              <a:t>Controlling for new workers </a:t>
            </a:r>
            <a:br>
              <a:rPr lang="en-US" altLang="zh-CN" sz="2400" dirty="0">
                <a:solidFill>
                  <a:srgbClr val="374151"/>
                </a:solidFill>
                <a:latin typeface="+mj-lt"/>
              </a:rPr>
            </a:br>
            <a:r>
              <a:rPr lang="en-US" altLang="zh-CN" sz="2400" dirty="0">
                <a:solidFill>
                  <a:srgbClr val="374151"/>
                </a:solidFill>
                <a:latin typeface="+mj-lt"/>
              </a:rPr>
              <a:t>starting in November 2022</a:t>
            </a:r>
          </a:p>
        </p:txBody>
      </p:sp>
    </p:spTree>
    <p:extLst>
      <p:ext uri="{BB962C8B-B14F-4D97-AF65-F5344CB8AC3E}">
        <p14:creationId xmlns:p14="http://schemas.microsoft.com/office/powerpoint/2010/main" val="235263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2"/>
          <p:cNvPicPr preferRelativeResize="0"/>
          <p:nvPr/>
        </p:nvPicPr>
        <p:blipFill rotWithShape="1">
          <a:blip r:embed="rId3">
            <a:alphaModFix/>
          </a:blip>
          <a:srcRect/>
          <a:stretch/>
        </p:blipFill>
        <p:spPr>
          <a:xfrm>
            <a:off x="2288935" y="1813302"/>
            <a:ext cx="7772400" cy="4293325"/>
          </a:xfrm>
          <a:prstGeom prst="rect">
            <a:avLst/>
          </a:prstGeom>
          <a:noFill/>
          <a:ln>
            <a:noFill/>
          </a:ln>
        </p:spPr>
      </p:pic>
      <p:grpSp>
        <p:nvGrpSpPr>
          <p:cNvPr id="226" name="Google Shape;226;p22"/>
          <p:cNvGrpSpPr/>
          <p:nvPr/>
        </p:nvGrpSpPr>
        <p:grpSpPr>
          <a:xfrm>
            <a:off x="57848" y="0"/>
            <a:ext cx="9501787" cy="1015663"/>
            <a:chOff x="40098" y="379934"/>
            <a:chExt cx="9501787" cy="1015663"/>
          </a:xfrm>
        </p:grpSpPr>
        <p:sp>
          <p:nvSpPr>
            <p:cNvPr id="227" name="Google Shape;227;p22"/>
            <p:cNvSpPr txBox="1"/>
            <p:nvPr/>
          </p:nvSpPr>
          <p:spPr>
            <a:xfrm>
              <a:off x="1023344" y="485338"/>
              <a:ext cx="8518541" cy="84394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rgbClr val="003C61"/>
                  </a:solidFill>
                  <a:latin typeface="Helvetica Neue"/>
                  <a:ea typeface="Helvetica Neue"/>
                  <a:cs typeface="Helvetica Neue"/>
                  <a:sym typeface="Helvetica Neue"/>
                </a:rPr>
                <a:t>Empirical Analysis</a:t>
              </a:r>
              <a:r>
                <a:rPr lang="en-US" sz="2800" b="1" dirty="0">
                  <a:solidFill>
                    <a:srgbClr val="003C61"/>
                  </a:solidFill>
                  <a:latin typeface="Helvetica Neue"/>
                  <a:ea typeface="Helvetica Neue"/>
                  <a:cs typeface="Helvetica Neue"/>
                  <a:sym typeface="Helvetica Neue"/>
                </a:rPr>
                <a:t> </a:t>
              </a:r>
              <a:endParaRPr sz="2800" b="1" dirty="0">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dirty="0">
                  <a:solidFill>
                    <a:srgbClr val="B16E02"/>
                  </a:solidFill>
                  <a:latin typeface="Helvetica Neue"/>
                  <a:ea typeface="Helvetica Neue"/>
                  <a:cs typeface="Helvetica Neue"/>
                  <a:sym typeface="Helvetica Neue"/>
                </a:rPr>
                <a:t>Preliminary: Workers Are Different</a:t>
              </a:r>
              <a:endParaRPr sz="2800" dirty="0">
                <a:solidFill>
                  <a:srgbClr val="B16E02"/>
                </a:solidFill>
                <a:latin typeface="Helvetica Neue"/>
                <a:ea typeface="Helvetica Neue"/>
                <a:cs typeface="Helvetica Neue"/>
                <a:sym typeface="Helvetica Neue"/>
              </a:endParaRPr>
            </a:p>
          </p:txBody>
        </p:sp>
        <p:sp>
          <p:nvSpPr>
            <p:cNvPr id="228" name="Google Shape;228;p22"/>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02</a:t>
              </a:r>
              <a:endParaRPr sz="6000">
                <a:solidFill>
                  <a:schemeClr val="dk1"/>
                </a:solidFill>
                <a:latin typeface="Helvetica Neue"/>
                <a:ea typeface="Helvetica Neue"/>
                <a:cs typeface="Helvetica Neue"/>
                <a:sym typeface="Helvetica Neue"/>
              </a:endParaRPr>
            </a:p>
          </p:txBody>
        </p:sp>
      </p:grpSp>
      <p:cxnSp>
        <p:nvCxnSpPr>
          <p:cNvPr id="229" name="Google Shape;229;p22"/>
          <p:cNvCxnSpPr/>
          <p:nvPr/>
        </p:nvCxnSpPr>
        <p:spPr>
          <a:xfrm>
            <a:off x="272839"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230" name="Google Shape;230;p22"/>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1" name="Google Shape;231;p22"/>
          <p:cNvSpPr txBox="1"/>
          <p:nvPr/>
        </p:nvSpPr>
        <p:spPr>
          <a:xfrm>
            <a:off x="10061335" y="3959965"/>
            <a:ext cx="20508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Group by total orders (quantiles)</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 in the year</a:t>
            </a:r>
            <a:endParaRPr sz="2400" dirty="0">
              <a:solidFill>
                <a:schemeClr val="dk1"/>
              </a:solidFill>
              <a:latin typeface="Calibri"/>
              <a:ea typeface="Calibri"/>
              <a:cs typeface="Calibri"/>
              <a:sym typeface="Calibri"/>
            </a:endParaRPr>
          </a:p>
        </p:txBody>
      </p:sp>
      <p:sp>
        <p:nvSpPr>
          <p:cNvPr id="232" name="Google Shape;232;p22"/>
          <p:cNvSpPr txBox="1"/>
          <p:nvPr/>
        </p:nvSpPr>
        <p:spPr>
          <a:xfrm>
            <a:off x="272839" y="1272518"/>
            <a:ext cx="2287808" cy="19389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Workers who stay the longest are also workers who perform the best</a:t>
            </a:r>
            <a:endParaRPr sz="2400" dirty="0">
              <a:solidFill>
                <a:schemeClr val="dk1"/>
              </a:solidFill>
              <a:latin typeface="Calibri"/>
              <a:ea typeface="Calibri"/>
              <a:cs typeface="Calibri"/>
              <a:sym typeface="Calibri"/>
            </a:endParaRPr>
          </a:p>
        </p:txBody>
      </p:sp>
      <p:cxnSp>
        <p:nvCxnSpPr>
          <p:cNvPr id="233" name="Google Shape;233;p22"/>
          <p:cNvCxnSpPr/>
          <p:nvPr/>
        </p:nvCxnSpPr>
        <p:spPr>
          <a:xfrm rot="10800000" flipH="1">
            <a:off x="9271602" y="4652463"/>
            <a:ext cx="645459" cy="363071"/>
          </a:xfrm>
          <a:prstGeom prst="straightConnector1">
            <a:avLst/>
          </a:prstGeom>
          <a:noFill/>
          <a:ln w="38100" cap="flat" cmpd="sng">
            <a:solidFill>
              <a:schemeClr val="tx1"/>
            </a:solidFill>
            <a:prstDash val="solid"/>
            <a:miter lim="800000"/>
            <a:headEnd type="none" w="sm" len="sm"/>
            <a:tailEnd type="triangle" w="med" len="med"/>
          </a:ln>
        </p:spPr>
      </p:cxnSp>
      <p:cxnSp>
        <p:nvCxnSpPr>
          <p:cNvPr id="234" name="Google Shape;234;p22"/>
          <p:cNvCxnSpPr/>
          <p:nvPr/>
        </p:nvCxnSpPr>
        <p:spPr>
          <a:xfrm rot="10800000">
            <a:off x="2055666" y="2471325"/>
            <a:ext cx="1750500" cy="553500"/>
          </a:xfrm>
          <a:prstGeom prst="straightConnector1">
            <a:avLst/>
          </a:prstGeom>
          <a:noFill/>
          <a:ln w="76200" cap="flat" cmpd="sng">
            <a:solidFill>
              <a:srgbClr val="FFD966"/>
            </a:solidFill>
            <a:prstDash val="solid"/>
            <a:miter lim="800000"/>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8967399" cy="1294063"/>
            <a:chOff x="40098" y="379934"/>
            <a:chExt cx="8967399"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7984152"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Clustering Workers by Performance</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4" y="1161470"/>
            <a:ext cx="9619013" cy="954107"/>
          </a:xfrm>
          <a:prstGeom prst="rect">
            <a:avLst/>
          </a:prstGeom>
          <a:noFill/>
        </p:spPr>
        <p:txBody>
          <a:bodyPr wrap="square">
            <a:spAutoFit/>
          </a:bodyPr>
          <a:lstStyle/>
          <a:p>
            <a:pPr marL="342900" indent="-342900">
              <a:buFont typeface="Arial" panose="020B0604020202020204" pitchFamily="34" charset="0"/>
              <a:buChar char="•"/>
            </a:pPr>
            <a:r>
              <a:rPr lang="en-US" altLang="zh-CN" sz="2800" b="1" dirty="0">
                <a:solidFill>
                  <a:srgbClr val="374151"/>
                </a:solidFill>
                <a:latin typeface="+mj-lt"/>
              </a:rPr>
              <a:t>Productivity metric: # items</a:t>
            </a:r>
            <a:r>
              <a:rPr lang="zh-CN" altLang="en-US" sz="2800" b="1" dirty="0">
                <a:solidFill>
                  <a:srgbClr val="374151"/>
                </a:solidFill>
                <a:latin typeface="+mj-lt"/>
              </a:rPr>
              <a:t> </a:t>
            </a:r>
            <a:r>
              <a:rPr lang="en-US" altLang="zh-CN" sz="2800" b="1" dirty="0">
                <a:solidFill>
                  <a:srgbClr val="374151"/>
                </a:solidFill>
                <a:latin typeface="+mj-lt"/>
              </a:rPr>
              <a:t>per</a:t>
            </a:r>
            <a:r>
              <a:rPr lang="zh-CN" altLang="en-US" sz="2800" b="1" dirty="0">
                <a:solidFill>
                  <a:srgbClr val="374151"/>
                </a:solidFill>
                <a:latin typeface="+mj-lt"/>
              </a:rPr>
              <a:t> </a:t>
            </a:r>
            <a:r>
              <a:rPr lang="en-US" altLang="zh-CN" sz="2800" b="1" dirty="0">
                <a:solidFill>
                  <a:srgbClr val="374151"/>
                </a:solidFill>
                <a:latin typeface="+mj-lt"/>
              </a:rPr>
              <a:t>hour</a:t>
            </a:r>
          </a:p>
          <a:p>
            <a:pPr marL="342900" indent="-342900">
              <a:buFont typeface="Arial" panose="020B0604020202020204" pitchFamily="34" charset="0"/>
              <a:buChar char="•"/>
            </a:pPr>
            <a:r>
              <a:rPr lang="en-US" altLang="zh-CN" sz="2800" dirty="0">
                <a:solidFill>
                  <a:srgbClr val="374151"/>
                </a:solidFill>
                <a:latin typeface="+mj-lt"/>
              </a:rPr>
              <a:t>Start =</a:t>
            </a:r>
            <a:r>
              <a:rPr lang="zh-CN" altLang="en-US" sz="2800" dirty="0">
                <a:solidFill>
                  <a:srgbClr val="374151"/>
                </a:solidFill>
                <a:latin typeface="+mj-lt"/>
              </a:rPr>
              <a:t> </a:t>
            </a:r>
            <a:r>
              <a:rPr lang="en-US" altLang="zh-CN" sz="2800" dirty="0">
                <a:solidFill>
                  <a:srgbClr val="374151"/>
                </a:solidFill>
                <a:latin typeface="+mj-lt"/>
              </a:rPr>
              <a:t>First</a:t>
            </a:r>
            <a:r>
              <a:rPr lang="zh-CN" altLang="en-US" sz="2800" dirty="0">
                <a:solidFill>
                  <a:srgbClr val="374151"/>
                </a:solidFill>
                <a:latin typeface="+mj-lt"/>
              </a:rPr>
              <a:t> </a:t>
            </a:r>
            <a:r>
              <a:rPr lang="en-US" altLang="zh-CN" sz="2800" dirty="0">
                <a:solidFill>
                  <a:srgbClr val="374151"/>
                </a:solidFill>
                <a:latin typeface="+mj-lt"/>
              </a:rPr>
              <a:t>100</a:t>
            </a:r>
            <a:r>
              <a:rPr lang="zh-CN" altLang="en-US" sz="2800" dirty="0">
                <a:solidFill>
                  <a:srgbClr val="374151"/>
                </a:solidFill>
                <a:latin typeface="+mj-lt"/>
              </a:rPr>
              <a:t> </a:t>
            </a:r>
            <a:r>
              <a:rPr lang="en-US" altLang="zh-CN" sz="2800" dirty="0">
                <a:solidFill>
                  <a:srgbClr val="374151"/>
                </a:solidFill>
                <a:latin typeface="+mj-lt"/>
              </a:rPr>
              <a:t>orders;</a:t>
            </a:r>
            <a:r>
              <a:rPr lang="zh-CN" altLang="en-US" sz="2800" dirty="0">
                <a:solidFill>
                  <a:srgbClr val="374151"/>
                </a:solidFill>
                <a:latin typeface="+mj-lt"/>
              </a:rPr>
              <a:t> </a:t>
            </a:r>
            <a:r>
              <a:rPr lang="en-US" altLang="zh-CN" sz="2800" dirty="0">
                <a:solidFill>
                  <a:srgbClr val="374151"/>
                </a:solidFill>
                <a:latin typeface="+mj-lt"/>
              </a:rPr>
              <a:t>End = Second</a:t>
            </a:r>
            <a:r>
              <a:rPr lang="zh-CN" altLang="en-US" sz="2800" dirty="0">
                <a:solidFill>
                  <a:srgbClr val="374151"/>
                </a:solidFill>
                <a:latin typeface="+mj-lt"/>
              </a:rPr>
              <a:t> </a:t>
            </a:r>
            <a:r>
              <a:rPr lang="en-US" altLang="zh-CN" sz="2800" dirty="0">
                <a:solidFill>
                  <a:srgbClr val="374151"/>
                </a:solidFill>
                <a:latin typeface="+mj-lt"/>
              </a:rPr>
              <a:t>100</a:t>
            </a:r>
            <a:r>
              <a:rPr lang="zh-CN" altLang="en-US" sz="2800" dirty="0">
                <a:solidFill>
                  <a:srgbClr val="374151"/>
                </a:solidFill>
                <a:latin typeface="+mj-lt"/>
              </a:rPr>
              <a:t> </a:t>
            </a:r>
            <a:r>
              <a:rPr lang="en-US" altLang="zh-CN" sz="2800" dirty="0">
                <a:solidFill>
                  <a:srgbClr val="374151"/>
                </a:solidFill>
                <a:latin typeface="+mj-lt"/>
              </a:rPr>
              <a:t>orders</a:t>
            </a:r>
          </a:p>
        </p:txBody>
      </p:sp>
      <p:graphicFrame>
        <p:nvGraphicFramePr>
          <p:cNvPr id="7" name="Table 6">
            <a:extLst>
              <a:ext uri="{FF2B5EF4-FFF2-40B4-BE49-F238E27FC236}">
                <a16:creationId xmlns:a16="http://schemas.microsoft.com/office/drawing/2014/main" id="{EB047C5A-F9FB-B4A9-195C-5BC263C201B9}"/>
              </a:ext>
            </a:extLst>
          </p:cNvPr>
          <p:cNvGraphicFramePr>
            <a:graphicFrameLocks noGrp="1"/>
          </p:cNvGraphicFramePr>
          <p:nvPr>
            <p:extLst>
              <p:ext uri="{D42A27DB-BD31-4B8C-83A1-F6EECF244321}">
                <p14:modId xmlns:p14="http://schemas.microsoft.com/office/powerpoint/2010/main" val="18618143"/>
              </p:ext>
            </p:extLst>
          </p:nvPr>
        </p:nvGraphicFramePr>
        <p:xfrm>
          <a:off x="2542967" y="2307823"/>
          <a:ext cx="6924420" cy="2691456"/>
        </p:xfrm>
        <a:graphic>
          <a:graphicData uri="http://schemas.openxmlformats.org/drawingml/2006/table">
            <a:tbl>
              <a:tblPr firstRow="1" bandRow="1">
                <a:tableStyleId>{5C22544A-7EE6-4342-B048-85BDC9FD1C3A}</a:tableStyleId>
              </a:tblPr>
              <a:tblGrid>
                <a:gridCol w="1731105">
                  <a:extLst>
                    <a:ext uri="{9D8B030D-6E8A-4147-A177-3AD203B41FA5}">
                      <a16:colId xmlns:a16="http://schemas.microsoft.com/office/drawing/2014/main" val="1027535384"/>
                    </a:ext>
                  </a:extLst>
                </a:gridCol>
                <a:gridCol w="1731105">
                  <a:extLst>
                    <a:ext uri="{9D8B030D-6E8A-4147-A177-3AD203B41FA5}">
                      <a16:colId xmlns:a16="http://schemas.microsoft.com/office/drawing/2014/main" val="3715516194"/>
                    </a:ext>
                  </a:extLst>
                </a:gridCol>
                <a:gridCol w="1731105">
                  <a:extLst>
                    <a:ext uri="{9D8B030D-6E8A-4147-A177-3AD203B41FA5}">
                      <a16:colId xmlns:a16="http://schemas.microsoft.com/office/drawing/2014/main" val="1794443846"/>
                    </a:ext>
                  </a:extLst>
                </a:gridCol>
                <a:gridCol w="1731105">
                  <a:extLst>
                    <a:ext uri="{9D8B030D-6E8A-4147-A177-3AD203B41FA5}">
                      <a16:colId xmlns:a16="http://schemas.microsoft.com/office/drawing/2014/main" val="3052228784"/>
                    </a:ext>
                  </a:extLst>
                </a:gridCol>
              </a:tblGrid>
              <a:tr h="672864">
                <a:tc>
                  <a:txBody>
                    <a:bodyPr/>
                    <a:lstStyle/>
                    <a:p>
                      <a:r>
                        <a:rPr lang="en-CN" sz="2400" dirty="0">
                          <a:latin typeface="+mj-lt"/>
                        </a:rPr>
                        <a:t>Start\End</a:t>
                      </a:r>
                    </a:p>
                  </a:txBody>
                  <a:tcPr/>
                </a:tc>
                <a:tc>
                  <a:txBody>
                    <a:bodyPr/>
                    <a:lstStyle/>
                    <a:p>
                      <a:pPr algn="ctr"/>
                      <a:r>
                        <a:rPr lang="en-CN" sz="2400" dirty="0">
                          <a:latin typeface="+mj-lt"/>
                        </a:rPr>
                        <a:t>Low</a:t>
                      </a:r>
                    </a:p>
                  </a:txBody>
                  <a:tcPr/>
                </a:tc>
                <a:tc>
                  <a:txBody>
                    <a:bodyPr/>
                    <a:lstStyle/>
                    <a:p>
                      <a:pPr algn="ctr"/>
                      <a:r>
                        <a:rPr lang="en-CN" sz="2400" dirty="0">
                          <a:latin typeface="+mj-lt"/>
                        </a:rPr>
                        <a:t>Medium</a:t>
                      </a:r>
                    </a:p>
                  </a:txBody>
                  <a:tcPr/>
                </a:tc>
                <a:tc>
                  <a:txBody>
                    <a:bodyPr/>
                    <a:lstStyle/>
                    <a:p>
                      <a:pPr algn="ctr"/>
                      <a:r>
                        <a:rPr lang="en-CN" sz="2400" dirty="0">
                          <a:latin typeface="+mj-lt"/>
                        </a:rPr>
                        <a:t>High</a:t>
                      </a:r>
                    </a:p>
                  </a:txBody>
                  <a:tcPr/>
                </a:tc>
                <a:extLst>
                  <a:ext uri="{0D108BD9-81ED-4DB2-BD59-A6C34878D82A}">
                    <a16:rowId xmlns:a16="http://schemas.microsoft.com/office/drawing/2014/main" val="2924446280"/>
                  </a:ext>
                </a:extLst>
              </a:tr>
              <a:tr h="672864">
                <a:tc>
                  <a:txBody>
                    <a:bodyPr/>
                    <a:lstStyle/>
                    <a:p>
                      <a:r>
                        <a:rPr lang="en-CN" sz="2400" dirty="0">
                          <a:latin typeface="+mj-lt"/>
                        </a:rPr>
                        <a:t>Low</a:t>
                      </a:r>
                    </a:p>
                  </a:txBody>
                  <a:tcPr>
                    <a:noFill/>
                  </a:tcPr>
                </a:tc>
                <a:tc>
                  <a:txBody>
                    <a:bodyPr/>
                    <a:lstStyle/>
                    <a:p>
                      <a:pPr algn="ctr"/>
                      <a:r>
                        <a:rPr lang="en-CN" sz="2400" dirty="0">
                          <a:latin typeface="+mj-lt"/>
                        </a:rPr>
                        <a:t>74.074074</a:t>
                      </a:r>
                    </a:p>
                  </a:txBody>
                  <a:tcPr>
                    <a:noFill/>
                  </a:tcPr>
                </a:tc>
                <a:tc>
                  <a:txBody>
                    <a:bodyPr/>
                    <a:lstStyle/>
                    <a:p>
                      <a:pPr algn="ctr"/>
                      <a:r>
                        <a:rPr lang="en-CN" sz="2400" dirty="0">
                          <a:latin typeface="+mj-lt"/>
                        </a:rPr>
                        <a:t>22.222222 </a:t>
                      </a:r>
                    </a:p>
                  </a:txBody>
                  <a:tcPr>
                    <a:noFill/>
                  </a:tcPr>
                </a:tc>
                <a:tc>
                  <a:txBody>
                    <a:bodyPr/>
                    <a:lstStyle/>
                    <a:p>
                      <a:pPr algn="ctr"/>
                      <a:r>
                        <a:rPr lang="en-CN" sz="2400" dirty="0">
                          <a:latin typeface="+mj-lt"/>
                        </a:rPr>
                        <a:t>3.703704</a:t>
                      </a:r>
                    </a:p>
                  </a:txBody>
                  <a:tcPr>
                    <a:noFill/>
                  </a:tcPr>
                </a:tc>
                <a:extLst>
                  <a:ext uri="{0D108BD9-81ED-4DB2-BD59-A6C34878D82A}">
                    <a16:rowId xmlns:a16="http://schemas.microsoft.com/office/drawing/2014/main" val="2879161420"/>
                  </a:ext>
                </a:extLst>
              </a:tr>
              <a:tr h="672864">
                <a:tc>
                  <a:txBody>
                    <a:bodyPr/>
                    <a:lstStyle/>
                    <a:p>
                      <a:r>
                        <a:rPr lang="en-CN" sz="2400" dirty="0">
                          <a:latin typeface="+mj-lt"/>
                        </a:rPr>
                        <a:t>Medium</a:t>
                      </a:r>
                    </a:p>
                  </a:txBody>
                  <a:tcPr>
                    <a:noFill/>
                  </a:tcPr>
                </a:tc>
                <a:tc>
                  <a:txBody>
                    <a:bodyPr/>
                    <a:lstStyle/>
                    <a:p>
                      <a:pPr algn="ctr"/>
                      <a:r>
                        <a:rPr lang="en-CN" sz="2400" dirty="0">
                          <a:latin typeface="+mj-lt"/>
                        </a:rPr>
                        <a:t>22.222222</a:t>
                      </a:r>
                    </a:p>
                  </a:txBody>
                  <a:tcPr>
                    <a:noFill/>
                  </a:tcPr>
                </a:tc>
                <a:tc>
                  <a:txBody>
                    <a:bodyPr/>
                    <a:lstStyle/>
                    <a:p>
                      <a:pPr algn="ctr"/>
                      <a:r>
                        <a:rPr lang="en-CN" sz="2400" dirty="0">
                          <a:latin typeface="+mj-lt"/>
                        </a:rPr>
                        <a:t>51.851852</a:t>
                      </a:r>
                    </a:p>
                  </a:txBody>
                  <a:tcPr>
                    <a:noFill/>
                  </a:tcPr>
                </a:tc>
                <a:tc>
                  <a:txBody>
                    <a:bodyPr/>
                    <a:lstStyle/>
                    <a:p>
                      <a:pPr algn="ctr"/>
                      <a:r>
                        <a:rPr lang="en-CN" sz="2400" dirty="0">
                          <a:latin typeface="+mj-lt"/>
                        </a:rPr>
                        <a:t>25.925926</a:t>
                      </a:r>
                    </a:p>
                  </a:txBody>
                  <a:tcPr>
                    <a:noFill/>
                  </a:tcPr>
                </a:tc>
                <a:extLst>
                  <a:ext uri="{0D108BD9-81ED-4DB2-BD59-A6C34878D82A}">
                    <a16:rowId xmlns:a16="http://schemas.microsoft.com/office/drawing/2014/main" val="2362748640"/>
                  </a:ext>
                </a:extLst>
              </a:tr>
              <a:tr h="672864">
                <a:tc>
                  <a:txBody>
                    <a:bodyPr/>
                    <a:lstStyle/>
                    <a:p>
                      <a:r>
                        <a:rPr lang="en-CN" sz="2400" dirty="0">
                          <a:latin typeface="+mj-lt"/>
                        </a:rPr>
                        <a:t>High</a:t>
                      </a:r>
                    </a:p>
                  </a:txBody>
                  <a:tcPr>
                    <a:noFill/>
                  </a:tcPr>
                </a:tc>
                <a:tc>
                  <a:txBody>
                    <a:bodyPr/>
                    <a:lstStyle/>
                    <a:p>
                      <a:pPr algn="ctr"/>
                      <a:r>
                        <a:rPr lang="en-CN" sz="2400" dirty="0">
                          <a:latin typeface="+mj-lt"/>
                        </a:rPr>
                        <a:t>3.703704</a:t>
                      </a:r>
                    </a:p>
                  </a:txBody>
                  <a:tcPr>
                    <a:noFill/>
                  </a:tcPr>
                </a:tc>
                <a:tc>
                  <a:txBody>
                    <a:bodyPr/>
                    <a:lstStyle/>
                    <a:p>
                      <a:pPr algn="ctr"/>
                      <a:r>
                        <a:rPr lang="en-CN" sz="2400" dirty="0">
                          <a:latin typeface="+mj-lt"/>
                        </a:rPr>
                        <a:t>25.925926</a:t>
                      </a:r>
                    </a:p>
                  </a:txBody>
                  <a:tcPr>
                    <a:noFill/>
                  </a:tcPr>
                </a:tc>
                <a:tc>
                  <a:txBody>
                    <a:bodyPr/>
                    <a:lstStyle/>
                    <a:p>
                      <a:pPr algn="ctr"/>
                      <a:r>
                        <a:rPr lang="en-CN" sz="2400" dirty="0">
                          <a:latin typeface="+mj-lt"/>
                        </a:rPr>
                        <a:t>70.370370</a:t>
                      </a:r>
                    </a:p>
                  </a:txBody>
                  <a:tcPr>
                    <a:noFill/>
                  </a:tcPr>
                </a:tc>
                <a:extLst>
                  <a:ext uri="{0D108BD9-81ED-4DB2-BD59-A6C34878D82A}">
                    <a16:rowId xmlns:a16="http://schemas.microsoft.com/office/drawing/2014/main" val="3055685892"/>
                  </a:ext>
                </a:extLst>
              </a:tr>
            </a:tbl>
          </a:graphicData>
        </a:graphic>
      </p:graphicFrame>
    </p:spTree>
    <p:extLst>
      <p:ext uri="{BB962C8B-B14F-4D97-AF65-F5344CB8AC3E}">
        <p14:creationId xmlns:p14="http://schemas.microsoft.com/office/powerpoint/2010/main" val="778480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8967399" cy="1294063"/>
            <a:chOff x="40098" y="379934"/>
            <a:chExt cx="8967399"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7984152"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Clustering Workers by Performance</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4" y="1161470"/>
            <a:ext cx="9619013" cy="954107"/>
          </a:xfrm>
          <a:prstGeom prst="rect">
            <a:avLst/>
          </a:prstGeom>
          <a:noFill/>
        </p:spPr>
        <p:txBody>
          <a:bodyPr wrap="square">
            <a:spAutoFit/>
          </a:bodyPr>
          <a:lstStyle/>
          <a:p>
            <a:pPr marL="342900" indent="-342900">
              <a:buFont typeface="Arial" panose="020B0604020202020204" pitchFamily="34" charset="0"/>
              <a:buChar char="•"/>
            </a:pPr>
            <a:r>
              <a:rPr lang="en-US" altLang="zh-CN" sz="2800" b="1" dirty="0">
                <a:solidFill>
                  <a:srgbClr val="374151"/>
                </a:solidFill>
                <a:latin typeface="+mj-lt"/>
              </a:rPr>
              <a:t>Productivity metric: # items</a:t>
            </a:r>
            <a:r>
              <a:rPr lang="zh-CN" altLang="en-US" sz="2800" b="1" dirty="0">
                <a:solidFill>
                  <a:srgbClr val="374151"/>
                </a:solidFill>
                <a:latin typeface="+mj-lt"/>
              </a:rPr>
              <a:t> </a:t>
            </a:r>
            <a:r>
              <a:rPr lang="en-US" altLang="zh-CN" sz="2800" b="1" dirty="0">
                <a:solidFill>
                  <a:srgbClr val="374151"/>
                </a:solidFill>
                <a:latin typeface="+mj-lt"/>
              </a:rPr>
              <a:t>per</a:t>
            </a:r>
            <a:r>
              <a:rPr lang="zh-CN" altLang="en-US" sz="2800" b="1" dirty="0">
                <a:solidFill>
                  <a:srgbClr val="374151"/>
                </a:solidFill>
                <a:latin typeface="+mj-lt"/>
              </a:rPr>
              <a:t> </a:t>
            </a:r>
            <a:r>
              <a:rPr lang="en-US" altLang="zh-CN" sz="2800" b="1" dirty="0">
                <a:solidFill>
                  <a:srgbClr val="374151"/>
                </a:solidFill>
                <a:latin typeface="+mj-lt"/>
              </a:rPr>
              <a:t>hour</a:t>
            </a:r>
          </a:p>
          <a:p>
            <a:pPr marL="342900" indent="-342900">
              <a:buFont typeface="Arial" panose="020B0604020202020204" pitchFamily="34" charset="0"/>
              <a:buChar char="•"/>
            </a:pPr>
            <a:r>
              <a:rPr lang="en-US" altLang="zh-CN" sz="2800" dirty="0">
                <a:solidFill>
                  <a:srgbClr val="374151"/>
                </a:solidFill>
                <a:latin typeface="+mj-lt"/>
              </a:rPr>
              <a:t>Start =</a:t>
            </a:r>
            <a:r>
              <a:rPr lang="zh-CN" altLang="en-US" sz="2800" dirty="0">
                <a:solidFill>
                  <a:srgbClr val="374151"/>
                </a:solidFill>
                <a:latin typeface="+mj-lt"/>
              </a:rPr>
              <a:t> </a:t>
            </a:r>
            <a:r>
              <a:rPr lang="en-US" altLang="zh-CN" sz="2800" dirty="0">
                <a:solidFill>
                  <a:srgbClr val="374151"/>
                </a:solidFill>
                <a:latin typeface="+mj-lt"/>
              </a:rPr>
              <a:t>First</a:t>
            </a:r>
            <a:r>
              <a:rPr lang="zh-CN" altLang="en-US" sz="2800" dirty="0">
                <a:solidFill>
                  <a:srgbClr val="374151"/>
                </a:solidFill>
                <a:latin typeface="+mj-lt"/>
              </a:rPr>
              <a:t> </a:t>
            </a:r>
            <a:r>
              <a:rPr lang="en-US" altLang="zh-CN" sz="2800" dirty="0">
                <a:solidFill>
                  <a:srgbClr val="374151"/>
                </a:solidFill>
                <a:latin typeface="+mj-lt"/>
              </a:rPr>
              <a:t>100</a:t>
            </a:r>
            <a:r>
              <a:rPr lang="zh-CN" altLang="en-US" sz="2800" dirty="0">
                <a:solidFill>
                  <a:srgbClr val="374151"/>
                </a:solidFill>
                <a:latin typeface="+mj-lt"/>
              </a:rPr>
              <a:t> </a:t>
            </a:r>
            <a:r>
              <a:rPr lang="en-US" altLang="zh-CN" sz="2800" dirty="0">
                <a:solidFill>
                  <a:srgbClr val="374151"/>
                </a:solidFill>
                <a:latin typeface="+mj-lt"/>
              </a:rPr>
              <a:t>orders;</a:t>
            </a:r>
            <a:r>
              <a:rPr lang="zh-CN" altLang="en-US" sz="2800" dirty="0">
                <a:solidFill>
                  <a:srgbClr val="374151"/>
                </a:solidFill>
                <a:latin typeface="+mj-lt"/>
              </a:rPr>
              <a:t> </a:t>
            </a:r>
            <a:r>
              <a:rPr lang="en-US" altLang="zh-CN" sz="2800" dirty="0">
                <a:solidFill>
                  <a:srgbClr val="374151"/>
                </a:solidFill>
                <a:latin typeface="+mj-lt"/>
              </a:rPr>
              <a:t>End = Second</a:t>
            </a:r>
            <a:r>
              <a:rPr lang="zh-CN" altLang="en-US" sz="2800" dirty="0">
                <a:solidFill>
                  <a:srgbClr val="374151"/>
                </a:solidFill>
                <a:latin typeface="+mj-lt"/>
              </a:rPr>
              <a:t> </a:t>
            </a:r>
            <a:r>
              <a:rPr lang="en-US" altLang="zh-CN" sz="2800" dirty="0">
                <a:solidFill>
                  <a:srgbClr val="374151"/>
                </a:solidFill>
                <a:latin typeface="+mj-lt"/>
              </a:rPr>
              <a:t>100</a:t>
            </a:r>
            <a:r>
              <a:rPr lang="zh-CN" altLang="en-US" sz="2800" dirty="0">
                <a:solidFill>
                  <a:srgbClr val="374151"/>
                </a:solidFill>
                <a:latin typeface="+mj-lt"/>
              </a:rPr>
              <a:t> </a:t>
            </a:r>
            <a:r>
              <a:rPr lang="en-US" altLang="zh-CN" sz="2800" dirty="0">
                <a:solidFill>
                  <a:srgbClr val="374151"/>
                </a:solidFill>
                <a:latin typeface="+mj-lt"/>
              </a:rPr>
              <a:t>orders</a:t>
            </a:r>
          </a:p>
        </p:txBody>
      </p:sp>
      <p:graphicFrame>
        <p:nvGraphicFramePr>
          <p:cNvPr id="7" name="Table 6">
            <a:extLst>
              <a:ext uri="{FF2B5EF4-FFF2-40B4-BE49-F238E27FC236}">
                <a16:creationId xmlns:a16="http://schemas.microsoft.com/office/drawing/2014/main" id="{EB047C5A-F9FB-B4A9-195C-5BC263C201B9}"/>
              </a:ext>
            </a:extLst>
          </p:cNvPr>
          <p:cNvGraphicFramePr>
            <a:graphicFrameLocks noGrp="1"/>
          </p:cNvGraphicFramePr>
          <p:nvPr>
            <p:extLst>
              <p:ext uri="{D42A27DB-BD31-4B8C-83A1-F6EECF244321}">
                <p14:modId xmlns:p14="http://schemas.microsoft.com/office/powerpoint/2010/main" val="2469448466"/>
              </p:ext>
            </p:extLst>
          </p:nvPr>
        </p:nvGraphicFramePr>
        <p:xfrm>
          <a:off x="2542967" y="2307823"/>
          <a:ext cx="6924420" cy="2691456"/>
        </p:xfrm>
        <a:graphic>
          <a:graphicData uri="http://schemas.openxmlformats.org/drawingml/2006/table">
            <a:tbl>
              <a:tblPr firstRow="1" bandRow="1">
                <a:tableStyleId>{5C22544A-7EE6-4342-B048-85BDC9FD1C3A}</a:tableStyleId>
              </a:tblPr>
              <a:tblGrid>
                <a:gridCol w="1731105">
                  <a:extLst>
                    <a:ext uri="{9D8B030D-6E8A-4147-A177-3AD203B41FA5}">
                      <a16:colId xmlns:a16="http://schemas.microsoft.com/office/drawing/2014/main" val="1027535384"/>
                    </a:ext>
                  </a:extLst>
                </a:gridCol>
                <a:gridCol w="1731105">
                  <a:extLst>
                    <a:ext uri="{9D8B030D-6E8A-4147-A177-3AD203B41FA5}">
                      <a16:colId xmlns:a16="http://schemas.microsoft.com/office/drawing/2014/main" val="3715516194"/>
                    </a:ext>
                  </a:extLst>
                </a:gridCol>
                <a:gridCol w="1731105">
                  <a:extLst>
                    <a:ext uri="{9D8B030D-6E8A-4147-A177-3AD203B41FA5}">
                      <a16:colId xmlns:a16="http://schemas.microsoft.com/office/drawing/2014/main" val="1794443846"/>
                    </a:ext>
                  </a:extLst>
                </a:gridCol>
                <a:gridCol w="1731105">
                  <a:extLst>
                    <a:ext uri="{9D8B030D-6E8A-4147-A177-3AD203B41FA5}">
                      <a16:colId xmlns:a16="http://schemas.microsoft.com/office/drawing/2014/main" val="3052228784"/>
                    </a:ext>
                  </a:extLst>
                </a:gridCol>
              </a:tblGrid>
              <a:tr h="672864">
                <a:tc>
                  <a:txBody>
                    <a:bodyPr/>
                    <a:lstStyle/>
                    <a:p>
                      <a:r>
                        <a:rPr lang="en-CN" sz="2400" dirty="0">
                          <a:latin typeface="+mj-lt"/>
                        </a:rPr>
                        <a:t>Start\End</a:t>
                      </a:r>
                    </a:p>
                  </a:txBody>
                  <a:tcPr/>
                </a:tc>
                <a:tc>
                  <a:txBody>
                    <a:bodyPr/>
                    <a:lstStyle/>
                    <a:p>
                      <a:pPr algn="ctr"/>
                      <a:r>
                        <a:rPr lang="en-CN" sz="2400" dirty="0">
                          <a:latin typeface="+mj-lt"/>
                        </a:rPr>
                        <a:t>Low</a:t>
                      </a:r>
                    </a:p>
                  </a:txBody>
                  <a:tcPr/>
                </a:tc>
                <a:tc>
                  <a:txBody>
                    <a:bodyPr/>
                    <a:lstStyle/>
                    <a:p>
                      <a:pPr algn="ctr"/>
                      <a:r>
                        <a:rPr lang="en-CN" sz="2400" dirty="0">
                          <a:latin typeface="+mj-lt"/>
                        </a:rPr>
                        <a:t>Medium</a:t>
                      </a:r>
                    </a:p>
                  </a:txBody>
                  <a:tcPr/>
                </a:tc>
                <a:tc>
                  <a:txBody>
                    <a:bodyPr/>
                    <a:lstStyle/>
                    <a:p>
                      <a:pPr algn="ctr"/>
                      <a:r>
                        <a:rPr lang="en-CN" sz="2400" dirty="0">
                          <a:latin typeface="+mj-lt"/>
                        </a:rPr>
                        <a:t>High</a:t>
                      </a:r>
                    </a:p>
                  </a:txBody>
                  <a:tcPr/>
                </a:tc>
                <a:extLst>
                  <a:ext uri="{0D108BD9-81ED-4DB2-BD59-A6C34878D82A}">
                    <a16:rowId xmlns:a16="http://schemas.microsoft.com/office/drawing/2014/main" val="2924446280"/>
                  </a:ext>
                </a:extLst>
              </a:tr>
              <a:tr h="672864">
                <a:tc>
                  <a:txBody>
                    <a:bodyPr/>
                    <a:lstStyle/>
                    <a:p>
                      <a:r>
                        <a:rPr lang="en-CN" sz="2400" dirty="0">
                          <a:latin typeface="+mj-lt"/>
                        </a:rPr>
                        <a:t>Low</a:t>
                      </a:r>
                    </a:p>
                  </a:txBody>
                  <a:tcPr>
                    <a:noFill/>
                  </a:tcPr>
                </a:tc>
                <a:tc>
                  <a:txBody>
                    <a:bodyPr/>
                    <a:lstStyle/>
                    <a:p>
                      <a:pPr algn="ctr"/>
                      <a:r>
                        <a:rPr lang="en-CN" sz="2400" b="1" dirty="0">
                          <a:latin typeface="+mj-lt"/>
                        </a:rPr>
                        <a:t>74.074074</a:t>
                      </a:r>
                    </a:p>
                  </a:txBody>
                  <a:tcPr>
                    <a:solidFill>
                      <a:schemeClr val="accent5">
                        <a:lumMod val="20000"/>
                        <a:lumOff val="80000"/>
                      </a:schemeClr>
                    </a:solidFill>
                  </a:tcPr>
                </a:tc>
                <a:tc>
                  <a:txBody>
                    <a:bodyPr/>
                    <a:lstStyle/>
                    <a:p>
                      <a:pPr algn="ctr"/>
                      <a:r>
                        <a:rPr lang="en-CN" sz="2400" dirty="0">
                          <a:latin typeface="+mj-lt"/>
                        </a:rPr>
                        <a:t>22.222222 </a:t>
                      </a:r>
                    </a:p>
                  </a:txBody>
                  <a:tcPr>
                    <a:noFill/>
                  </a:tcPr>
                </a:tc>
                <a:tc>
                  <a:txBody>
                    <a:bodyPr/>
                    <a:lstStyle/>
                    <a:p>
                      <a:pPr algn="ctr"/>
                      <a:r>
                        <a:rPr lang="en-CN" sz="2400" dirty="0">
                          <a:latin typeface="+mj-lt"/>
                        </a:rPr>
                        <a:t>3.703704</a:t>
                      </a:r>
                    </a:p>
                  </a:txBody>
                  <a:tcPr>
                    <a:noFill/>
                  </a:tcPr>
                </a:tc>
                <a:extLst>
                  <a:ext uri="{0D108BD9-81ED-4DB2-BD59-A6C34878D82A}">
                    <a16:rowId xmlns:a16="http://schemas.microsoft.com/office/drawing/2014/main" val="2879161420"/>
                  </a:ext>
                </a:extLst>
              </a:tr>
              <a:tr h="672864">
                <a:tc>
                  <a:txBody>
                    <a:bodyPr/>
                    <a:lstStyle/>
                    <a:p>
                      <a:r>
                        <a:rPr lang="en-CN" sz="2400" dirty="0">
                          <a:latin typeface="+mj-lt"/>
                        </a:rPr>
                        <a:t>Medium</a:t>
                      </a:r>
                    </a:p>
                  </a:txBody>
                  <a:tcPr>
                    <a:noFill/>
                  </a:tcPr>
                </a:tc>
                <a:tc>
                  <a:txBody>
                    <a:bodyPr/>
                    <a:lstStyle/>
                    <a:p>
                      <a:pPr algn="ctr"/>
                      <a:r>
                        <a:rPr lang="en-CN" sz="2400" dirty="0">
                          <a:latin typeface="+mj-lt"/>
                        </a:rPr>
                        <a:t>22.222222</a:t>
                      </a:r>
                    </a:p>
                  </a:txBody>
                  <a:tcPr>
                    <a:noFill/>
                  </a:tcPr>
                </a:tc>
                <a:tc>
                  <a:txBody>
                    <a:bodyPr/>
                    <a:lstStyle/>
                    <a:p>
                      <a:pPr algn="ctr"/>
                      <a:r>
                        <a:rPr lang="en-CN" sz="2400" b="1" dirty="0">
                          <a:latin typeface="+mj-lt"/>
                        </a:rPr>
                        <a:t>51.851852</a:t>
                      </a:r>
                    </a:p>
                  </a:txBody>
                  <a:tcPr>
                    <a:solidFill>
                      <a:schemeClr val="accent5">
                        <a:lumMod val="20000"/>
                        <a:lumOff val="80000"/>
                      </a:schemeClr>
                    </a:solidFill>
                  </a:tcPr>
                </a:tc>
                <a:tc>
                  <a:txBody>
                    <a:bodyPr/>
                    <a:lstStyle/>
                    <a:p>
                      <a:pPr algn="ctr"/>
                      <a:r>
                        <a:rPr lang="en-CN" sz="2400" dirty="0">
                          <a:latin typeface="+mj-lt"/>
                        </a:rPr>
                        <a:t>25.925926</a:t>
                      </a:r>
                    </a:p>
                  </a:txBody>
                  <a:tcPr>
                    <a:noFill/>
                  </a:tcPr>
                </a:tc>
                <a:extLst>
                  <a:ext uri="{0D108BD9-81ED-4DB2-BD59-A6C34878D82A}">
                    <a16:rowId xmlns:a16="http://schemas.microsoft.com/office/drawing/2014/main" val="2362748640"/>
                  </a:ext>
                </a:extLst>
              </a:tr>
              <a:tr h="672864">
                <a:tc>
                  <a:txBody>
                    <a:bodyPr/>
                    <a:lstStyle/>
                    <a:p>
                      <a:r>
                        <a:rPr lang="en-CN" sz="2400" dirty="0">
                          <a:latin typeface="+mj-lt"/>
                        </a:rPr>
                        <a:t>High</a:t>
                      </a:r>
                    </a:p>
                  </a:txBody>
                  <a:tcPr>
                    <a:noFill/>
                  </a:tcPr>
                </a:tc>
                <a:tc>
                  <a:txBody>
                    <a:bodyPr/>
                    <a:lstStyle/>
                    <a:p>
                      <a:pPr algn="ctr"/>
                      <a:r>
                        <a:rPr lang="en-CN" sz="2400" dirty="0">
                          <a:latin typeface="+mj-lt"/>
                        </a:rPr>
                        <a:t>3.703704</a:t>
                      </a:r>
                    </a:p>
                  </a:txBody>
                  <a:tcPr>
                    <a:noFill/>
                  </a:tcPr>
                </a:tc>
                <a:tc>
                  <a:txBody>
                    <a:bodyPr/>
                    <a:lstStyle/>
                    <a:p>
                      <a:pPr algn="ctr"/>
                      <a:r>
                        <a:rPr lang="en-CN" sz="2400" dirty="0">
                          <a:latin typeface="+mj-lt"/>
                        </a:rPr>
                        <a:t>25.925926</a:t>
                      </a:r>
                    </a:p>
                  </a:txBody>
                  <a:tcPr>
                    <a:noFill/>
                  </a:tcPr>
                </a:tc>
                <a:tc>
                  <a:txBody>
                    <a:bodyPr/>
                    <a:lstStyle/>
                    <a:p>
                      <a:pPr algn="ctr"/>
                      <a:r>
                        <a:rPr lang="en-CN" sz="2400" b="1" dirty="0">
                          <a:latin typeface="+mj-lt"/>
                        </a:rPr>
                        <a:t>70.370370</a:t>
                      </a:r>
                    </a:p>
                  </a:txBody>
                  <a:tcPr>
                    <a:solidFill>
                      <a:schemeClr val="accent5">
                        <a:lumMod val="20000"/>
                        <a:lumOff val="80000"/>
                      </a:schemeClr>
                    </a:solidFill>
                  </a:tcPr>
                </a:tc>
                <a:extLst>
                  <a:ext uri="{0D108BD9-81ED-4DB2-BD59-A6C34878D82A}">
                    <a16:rowId xmlns:a16="http://schemas.microsoft.com/office/drawing/2014/main" val="3055685892"/>
                  </a:ext>
                </a:extLst>
              </a:tr>
            </a:tbl>
          </a:graphicData>
        </a:graphic>
      </p:graphicFrame>
      <p:sp>
        <p:nvSpPr>
          <p:cNvPr id="8" name="TextBox 7">
            <a:extLst>
              <a:ext uri="{FF2B5EF4-FFF2-40B4-BE49-F238E27FC236}">
                <a16:creationId xmlns:a16="http://schemas.microsoft.com/office/drawing/2014/main" id="{996EB909-B122-CCB1-E525-70DDC420C7AA}"/>
              </a:ext>
            </a:extLst>
          </p:cNvPr>
          <p:cNvSpPr txBox="1"/>
          <p:nvPr/>
        </p:nvSpPr>
        <p:spPr>
          <a:xfrm>
            <a:off x="671943" y="5191525"/>
            <a:ext cx="9619013"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Most</a:t>
            </a:r>
            <a:r>
              <a:rPr lang="zh-CN" altLang="en-US" sz="2800" dirty="0">
                <a:solidFill>
                  <a:srgbClr val="374151"/>
                </a:solidFill>
                <a:latin typeface="+mj-lt"/>
              </a:rPr>
              <a:t> </a:t>
            </a:r>
            <a:r>
              <a:rPr lang="en-US" altLang="zh-CN" sz="2800" dirty="0">
                <a:solidFill>
                  <a:srgbClr val="374151"/>
                </a:solidFill>
                <a:latin typeface="+mj-lt"/>
              </a:rPr>
              <a:t>workers</a:t>
            </a:r>
            <a:r>
              <a:rPr lang="zh-CN" altLang="en-US" sz="2800" dirty="0">
                <a:solidFill>
                  <a:srgbClr val="374151"/>
                </a:solidFill>
                <a:latin typeface="+mj-lt"/>
              </a:rPr>
              <a:t> </a:t>
            </a:r>
            <a:r>
              <a:rPr lang="en-US" altLang="zh-CN" sz="2800" b="1" dirty="0">
                <a:solidFill>
                  <a:srgbClr val="374151"/>
                </a:solidFill>
                <a:latin typeface="+mj-lt"/>
              </a:rPr>
              <a:t>stayed in the same cluster</a:t>
            </a:r>
            <a:endParaRPr lang="en-US" altLang="zh-CN" sz="2800" dirty="0">
              <a:solidFill>
                <a:srgbClr val="374151"/>
              </a:solidFill>
              <a:latin typeface="+mj-lt"/>
            </a:endParaRPr>
          </a:p>
        </p:txBody>
      </p:sp>
    </p:spTree>
    <p:extLst>
      <p:ext uri="{BB962C8B-B14F-4D97-AF65-F5344CB8AC3E}">
        <p14:creationId xmlns:p14="http://schemas.microsoft.com/office/powerpoint/2010/main" val="1890201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8967399" cy="1294063"/>
            <a:chOff x="40098" y="379934"/>
            <a:chExt cx="8967399"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7984152"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Clustering Workers by Performance</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4" y="1161470"/>
            <a:ext cx="9619013" cy="954107"/>
          </a:xfrm>
          <a:prstGeom prst="rect">
            <a:avLst/>
          </a:prstGeom>
          <a:noFill/>
        </p:spPr>
        <p:txBody>
          <a:bodyPr wrap="square">
            <a:spAutoFit/>
          </a:bodyPr>
          <a:lstStyle/>
          <a:p>
            <a:pPr marL="342900" indent="-342900">
              <a:buFont typeface="Arial" panose="020B0604020202020204" pitchFamily="34" charset="0"/>
              <a:buChar char="•"/>
            </a:pPr>
            <a:r>
              <a:rPr lang="en-US" altLang="zh-CN" sz="2800" b="1" dirty="0">
                <a:solidFill>
                  <a:srgbClr val="374151"/>
                </a:solidFill>
                <a:latin typeface="+mj-lt"/>
              </a:rPr>
              <a:t>Productivity metric: # items</a:t>
            </a:r>
            <a:r>
              <a:rPr lang="zh-CN" altLang="en-US" sz="2800" b="1" dirty="0">
                <a:solidFill>
                  <a:srgbClr val="374151"/>
                </a:solidFill>
                <a:latin typeface="+mj-lt"/>
              </a:rPr>
              <a:t> </a:t>
            </a:r>
            <a:r>
              <a:rPr lang="en-US" altLang="zh-CN" sz="2800" b="1" dirty="0">
                <a:solidFill>
                  <a:srgbClr val="374151"/>
                </a:solidFill>
                <a:latin typeface="+mj-lt"/>
              </a:rPr>
              <a:t>per</a:t>
            </a:r>
            <a:r>
              <a:rPr lang="zh-CN" altLang="en-US" sz="2800" b="1" dirty="0">
                <a:solidFill>
                  <a:srgbClr val="374151"/>
                </a:solidFill>
                <a:latin typeface="+mj-lt"/>
              </a:rPr>
              <a:t> </a:t>
            </a:r>
            <a:r>
              <a:rPr lang="en-US" altLang="zh-CN" sz="2800" b="1" dirty="0">
                <a:solidFill>
                  <a:srgbClr val="374151"/>
                </a:solidFill>
                <a:latin typeface="+mj-lt"/>
              </a:rPr>
              <a:t>hour</a:t>
            </a:r>
          </a:p>
          <a:p>
            <a:pPr marL="342900" indent="-342900">
              <a:buFont typeface="Arial" panose="020B0604020202020204" pitchFamily="34" charset="0"/>
              <a:buChar char="•"/>
            </a:pPr>
            <a:r>
              <a:rPr lang="en-US" altLang="zh-CN" sz="2800" dirty="0">
                <a:solidFill>
                  <a:srgbClr val="374151"/>
                </a:solidFill>
                <a:latin typeface="+mj-lt"/>
              </a:rPr>
              <a:t>Start =</a:t>
            </a:r>
            <a:r>
              <a:rPr lang="zh-CN" altLang="en-US" sz="2800" dirty="0">
                <a:solidFill>
                  <a:srgbClr val="374151"/>
                </a:solidFill>
                <a:latin typeface="+mj-lt"/>
              </a:rPr>
              <a:t> </a:t>
            </a:r>
            <a:r>
              <a:rPr lang="en-US" altLang="zh-CN" sz="2800" dirty="0">
                <a:solidFill>
                  <a:srgbClr val="374151"/>
                </a:solidFill>
                <a:latin typeface="+mj-lt"/>
              </a:rPr>
              <a:t>First</a:t>
            </a:r>
            <a:r>
              <a:rPr lang="zh-CN" altLang="en-US" sz="2800" dirty="0">
                <a:solidFill>
                  <a:srgbClr val="374151"/>
                </a:solidFill>
                <a:latin typeface="+mj-lt"/>
              </a:rPr>
              <a:t> </a:t>
            </a:r>
            <a:r>
              <a:rPr lang="en-US" altLang="zh-CN" sz="2800" dirty="0">
                <a:solidFill>
                  <a:srgbClr val="374151"/>
                </a:solidFill>
                <a:latin typeface="+mj-lt"/>
              </a:rPr>
              <a:t>100</a:t>
            </a:r>
            <a:r>
              <a:rPr lang="zh-CN" altLang="en-US" sz="2800" dirty="0">
                <a:solidFill>
                  <a:srgbClr val="374151"/>
                </a:solidFill>
                <a:latin typeface="+mj-lt"/>
              </a:rPr>
              <a:t> </a:t>
            </a:r>
            <a:r>
              <a:rPr lang="en-US" altLang="zh-CN" sz="2800" dirty="0">
                <a:solidFill>
                  <a:srgbClr val="374151"/>
                </a:solidFill>
                <a:latin typeface="+mj-lt"/>
              </a:rPr>
              <a:t>orders;</a:t>
            </a:r>
            <a:r>
              <a:rPr lang="zh-CN" altLang="en-US" sz="2800" dirty="0">
                <a:solidFill>
                  <a:srgbClr val="374151"/>
                </a:solidFill>
                <a:latin typeface="+mj-lt"/>
              </a:rPr>
              <a:t> </a:t>
            </a:r>
            <a:r>
              <a:rPr lang="en-US" altLang="zh-CN" sz="2800" dirty="0">
                <a:solidFill>
                  <a:srgbClr val="374151"/>
                </a:solidFill>
                <a:latin typeface="+mj-lt"/>
              </a:rPr>
              <a:t>End = Second</a:t>
            </a:r>
            <a:r>
              <a:rPr lang="zh-CN" altLang="en-US" sz="2800" dirty="0">
                <a:solidFill>
                  <a:srgbClr val="374151"/>
                </a:solidFill>
                <a:latin typeface="+mj-lt"/>
              </a:rPr>
              <a:t> </a:t>
            </a:r>
            <a:r>
              <a:rPr lang="en-US" altLang="zh-CN" sz="2800" dirty="0">
                <a:solidFill>
                  <a:srgbClr val="374151"/>
                </a:solidFill>
                <a:latin typeface="+mj-lt"/>
              </a:rPr>
              <a:t>100</a:t>
            </a:r>
            <a:r>
              <a:rPr lang="zh-CN" altLang="en-US" sz="2800" dirty="0">
                <a:solidFill>
                  <a:srgbClr val="374151"/>
                </a:solidFill>
                <a:latin typeface="+mj-lt"/>
              </a:rPr>
              <a:t> </a:t>
            </a:r>
            <a:r>
              <a:rPr lang="en-US" altLang="zh-CN" sz="2800" dirty="0">
                <a:solidFill>
                  <a:srgbClr val="374151"/>
                </a:solidFill>
                <a:latin typeface="+mj-lt"/>
              </a:rPr>
              <a:t>orders</a:t>
            </a:r>
          </a:p>
        </p:txBody>
      </p:sp>
      <p:graphicFrame>
        <p:nvGraphicFramePr>
          <p:cNvPr id="7" name="Table 6">
            <a:extLst>
              <a:ext uri="{FF2B5EF4-FFF2-40B4-BE49-F238E27FC236}">
                <a16:creationId xmlns:a16="http://schemas.microsoft.com/office/drawing/2014/main" id="{EB047C5A-F9FB-B4A9-195C-5BC263C201B9}"/>
              </a:ext>
            </a:extLst>
          </p:cNvPr>
          <p:cNvGraphicFramePr>
            <a:graphicFrameLocks noGrp="1"/>
          </p:cNvGraphicFramePr>
          <p:nvPr>
            <p:extLst>
              <p:ext uri="{D42A27DB-BD31-4B8C-83A1-F6EECF244321}">
                <p14:modId xmlns:p14="http://schemas.microsoft.com/office/powerpoint/2010/main" val="2472480419"/>
              </p:ext>
            </p:extLst>
          </p:nvPr>
        </p:nvGraphicFramePr>
        <p:xfrm>
          <a:off x="2542967" y="2307823"/>
          <a:ext cx="6924420" cy="2691456"/>
        </p:xfrm>
        <a:graphic>
          <a:graphicData uri="http://schemas.openxmlformats.org/drawingml/2006/table">
            <a:tbl>
              <a:tblPr firstRow="1" bandRow="1">
                <a:tableStyleId>{5C22544A-7EE6-4342-B048-85BDC9FD1C3A}</a:tableStyleId>
              </a:tblPr>
              <a:tblGrid>
                <a:gridCol w="1731105">
                  <a:extLst>
                    <a:ext uri="{9D8B030D-6E8A-4147-A177-3AD203B41FA5}">
                      <a16:colId xmlns:a16="http://schemas.microsoft.com/office/drawing/2014/main" val="1027535384"/>
                    </a:ext>
                  </a:extLst>
                </a:gridCol>
                <a:gridCol w="1731105">
                  <a:extLst>
                    <a:ext uri="{9D8B030D-6E8A-4147-A177-3AD203B41FA5}">
                      <a16:colId xmlns:a16="http://schemas.microsoft.com/office/drawing/2014/main" val="3715516194"/>
                    </a:ext>
                  </a:extLst>
                </a:gridCol>
                <a:gridCol w="1731105">
                  <a:extLst>
                    <a:ext uri="{9D8B030D-6E8A-4147-A177-3AD203B41FA5}">
                      <a16:colId xmlns:a16="http://schemas.microsoft.com/office/drawing/2014/main" val="1794443846"/>
                    </a:ext>
                  </a:extLst>
                </a:gridCol>
                <a:gridCol w="1731105">
                  <a:extLst>
                    <a:ext uri="{9D8B030D-6E8A-4147-A177-3AD203B41FA5}">
                      <a16:colId xmlns:a16="http://schemas.microsoft.com/office/drawing/2014/main" val="3052228784"/>
                    </a:ext>
                  </a:extLst>
                </a:gridCol>
              </a:tblGrid>
              <a:tr h="672864">
                <a:tc>
                  <a:txBody>
                    <a:bodyPr/>
                    <a:lstStyle/>
                    <a:p>
                      <a:r>
                        <a:rPr lang="en-CN" sz="2400" dirty="0">
                          <a:latin typeface="+mj-lt"/>
                        </a:rPr>
                        <a:t>Start\End</a:t>
                      </a:r>
                    </a:p>
                  </a:txBody>
                  <a:tcPr/>
                </a:tc>
                <a:tc>
                  <a:txBody>
                    <a:bodyPr/>
                    <a:lstStyle/>
                    <a:p>
                      <a:pPr algn="ctr"/>
                      <a:r>
                        <a:rPr lang="en-CN" sz="2400" dirty="0">
                          <a:latin typeface="+mj-lt"/>
                        </a:rPr>
                        <a:t>Low</a:t>
                      </a:r>
                    </a:p>
                  </a:txBody>
                  <a:tcPr/>
                </a:tc>
                <a:tc>
                  <a:txBody>
                    <a:bodyPr/>
                    <a:lstStyle/>
                    <a:p>
                      <a:pPr algn="ctr"/>
                      <a:r>
                        <a:rPr lang="en-CN" sz="2400" dirty="0">
                          <a:latin typeface="+mj-lt"/>
                        </a:rPr>
                        <a:t>Medium</a:t>
                      </a:r>
                    </a:p>
                  </a:txBody>
                  <a:tcPr/>
                </a:tc>
                <a:tc>
                  <a:txBody>
                    <a:bodyPr/>
                    <a:lstStyle/>
                    <a:p>
                      <a:pPr algn="ctr"/>
                      <a:r>
                        <a:rPr lang="en-CN" sz="2400" dirty="0">
                          <a:latin typeface="+mj-lt"/>
                        </a:rPr>
                        <a:t>High</a:t>
                      </a:r>
                    </a:p>
                  </a:txBody>
                  <a:tcPr/>
                </a:tc>
                <a:extLst>
                  <a:ext uri="{0D108BD9-81ED-4DB2-BD59-A6C34878D82A}">
                    <a16:rowId xmlns:a16="http://schemas.microsoft.com/office/drawing/2014/main" val="2924446280"/>
                  </a:ext>
                </a:extLst>
              </a:tr>
              <a:tr h="672864">
                <a:tc>
                  <a:txBody>
                    <a:bodyPr/>
                    <a:lstStyle/>
                    <a:p>
                      <a:r>
                        <a:rPr lang="en-CN" sz="2400" dirty="0">
                          <a:latin typeface="+mj-lt"/>
                        </a:rPr>
                        <a:t>Low</a:t>
                      </a:r>
                    </a:p>
                  </a:txBody>
                  <a:tcPr>
                    <a:noFill/>
                  </a:tcPr>
                </a:tc>
                <a:tc>
                  <a:txBody>
                    <a:bodyPr/>
                    <a:lstStyle/>
                    <a:p>
                      <a:pPr algn="ctr"/>
                      <a:r>
                        <a:rPr lang="en-CN" sz="2400" b="0" dirty="0">
                          <a:latin typeface="+mj-lt"/>
                        </a:rPr>
                        <a:t>74.074074</a:t>
                      </a:r>
                    </a:p>
                  </a:txBody>
                  <a:tcPr>
                    <a:noFill/>
                  </a:tcPr>
                </a:tc>
                <a:tc>
                  <a:txBody>
                    <a:bodyPr/>
                    <a:lstStyle/>
                    <a:p>
                      <a:pPr algn="ctr"/>
                      <a:r>
                        <a:rPr lang="en-CN" sz="2400" b="1" dirty="0">
                          <a:latin typeface="+mj-lt"/>
                        </a:rPr>
                        <a:t>22.222222 </a:t>
                      </a:r>
                    </a:p>
                  </a:txBody>
                  <a:tcPr>
                    <a:solidFill>
                      <a:schemeClr val="accent6">
                        <a:lumMod val="20000"/>
                        <a:lumOff val="80000"/>
                      </a:schemeClr>
                    </a:solidFill>
                  </a:tcPr>
                </a:tc>
                <a:tc>
                  <a:txBody>
                    <a:bodyPr/>
                    <a:lstStyle/>
                    <a:p>
                      <a:pPr algn="ctr"/>
                      <a:r>
                        <a:rPr lang="en-CN" sz="2400" b="1" dirty="0">
                          <a:latin typeface="+mj-lt"/>
                        </a:rPr>
                        <a:t>3.703704</a:t>
                      </a:r>
                    </a:p>
                  </a:txBody>
                  <a:tcPr>
                    <a:solidFill>
                      <a:schemeClr val="accent6">
                        <a:lumMod val="20000"/>
                        <a:lumOff val="80000"/>
                      </a:schemeClr>
                    </a:solidFill>
                  </a:tcPr>
                </a:tc>
                <a:extLst>
                  <a:ext uri="{0D108BD9-81ED-4DB2-BD59-A6C34878D82A}">
                    <a16:rowId xmlns:a16="http://schemas.microsoft.com/office/drawing/2014/main" val="2879161420"/>
                  </a:ext>
                </a:extLst>
              </a:tr>
              <a:tr h="672864">
                <a:tc>
                  <a:txBody>
                    <a:bodyPr/>
                    <a:lstStyle/>
                    <a:p>
                      <a:r>
                        <a:rPr lang="en-CN" sz="2400" dirty="0">
                          <a:latin typeface="+mj-lt"/>
                        </a:rPr>
                        <a:t>Medium</a:t>
                      </a:r>
                    </a:p>
                  </a:txBody>
                  <a:tcPr>
                    <a:noFill/>
                  </a:tcPr>
                </a:tc>
                <a:tc>
                  <a:txBody>
                    <a:bodyPr/>
                    <a:lstStyle/>
                    <a:p>
                      <a:pPr algn="ctr"/>
                      <a:r>
                        <a:rPr lang="en-CN" sz="2400" dirty="0">
                          <a:latin typeface="+mj-lt"/>
                        </a:rPr>
                        <a:t>22.222222</a:t>
                      </a:r>
                    </a:p>
                  </a:txBody>
                  <a:tcPr>
                    <a:noFill/>
                  </a:tcPr>
                </a:tc>
                <a:tc>
                  <a:txBody>
                    <a:bodyPr/>
                    <a:lstStyle/>
                    <a:p>
                      <a:pPr algn="ctr"/>
                      <a:r>
                        <a:rPr lang="en-CN" sz="2400" b="0" dirty="0">
                          <a:latin typeface="+mj-lt"/>
                        </a:rPr>
                        <a:t>51.851852</a:t>
                      </a:r>
                    </a:p>
                  </a:txBody>
                  <a:tcPr>
                    <a:noFill/>
                  </a:tcPr>
                </a:tc>
                <a:tc>
                  <a:txBody>
                    <a:bodyPr/>
                    <a:lstStyle/>
                    <a:p>
                      <a:pPr algn="ctr"/>
                      <a:r>
                        <a:rPr lang="en-CN" sz="2400" b="1" dirty="0">
                          <a:latin typeface="+mj-lt"/>
                        </a:rPr>
                        <a:t>25.925926</a:t>
                      </a:r>
                    </a:p>
                  </a:txBody>
                  <a:tcPr>
                    <a:solidFill>
                      <a:schemeClr val="accent6">
                        <a:lumMod val="20000"/>
                        <a:lumOff val="80000"/>
                      </a:schemeClr>
                    </a:solidFill>
                  </a:tcPr>
                </a:tc>
                <a:extLst>
                  <a:ext uri="{0D108BD9-81ED-4DB2-BD59-A6C34878D82A}">
                    <a16:rowId xmlns:a16="http://schemas.microsoft.com/office/drawing/2014/main" val="2362748640"/>
                  </a:ext>
                </a:extLst>
              </a:tr>
              <a:tr h="672864">
                <a:tc>
                  <a:txBody>
                    <a:bodyPr/>
                    <a:lstStyle/>
                    <a:p>
                      <a:r>
                        <a:rPr lang="en-CN" sz="2400" dirty="0">
                          <a:latin typeface="+mj-lt"/>
                        </a:rPr>
                        <a:t>High</a:t>
                      </a:r>
                    </a:p>
                  </a:txBody>
                  <a:tcPr>
                    <a:noFill/>
                  </a:tcPr>
                </a:tc>
                <a:tc>
                  <a:txBody>
                    <a:bodyPr/>
                    <a:lstStyle/>
                    <a:p>
                      <a:pPr algn="ctr"/>
                      <a:r>
                        <a:rPr lang="en-CN" sz="2400" dirty="0">
                          <a:latin typeface="+mj-lt"/>
                        </a:rPr>
                        <a:t>3.703704</a:t>
                      </a:r>
                    </a:p>
                  </a:txBody>
                  <a:tcPr>
                    <a:noFill/>
                  </a:tcPr>
                </a:tc>
                <a:tc>
                  <a:txBody>
                    <a:bodyPr/>
                    <a:lstStyle/>
                    <a:p>
                      <a:pPr algn="ctr"/>
                      <a:r>
                        <a:rPr lang="en-CN" sz="2400" b="0" dirty="0">
                          <a:latin typeface="+mj-lt"/>
                        </a:rPr>
                        <a:t>25.925926</a:t>
                      </a:r>
                    </a:p>
                  </a:txBody>
                  <a:tcPr>
                    <a:noFill/>
                  </a:tcPr>
                </a:tc>
                <a:tc>
                  <a:txBody>
                    <a:bodyPr/>
                    <a:lstStyle/>
                    <a:p>
                      <a:pPr algn="ctr"/>
                      <a:r>
                        <a:rPr lang="en-CN" sz="2400" b="0" dirty="0">
                          <a:latin typeface="+mj-lt"/>
                        </a:rPr>
                        <a:t>70.370370</a:t>
                      </a:r>
                    </a:p>
                  </a:txBody>
                  <a:tcPr>
                    <a:noFill/>
                  </a:tcPr>
                </a:tc>
                <a:extLst>
                  <a:ext uri="{0D108BD9-81ED-4DB2-BD59-A6C34878D82A}">
                    <a16:rowId xmlns:a16="http://schemas.microsoft.com/office/drawing/2014/main" val="3055685892"/>
                  </a:ext>
                </a:extLst>
              </a:tr>
            </a:tbl>
          </a:graphicData>
        </a:graphic>
      </p:graphicFrame>
      <p:sp>
        <p:nvSpPr>
          <p:cNvPr id="8" name="TextBox 7">
            <a:extLst>
              <a:ext uri="{FF2B5EF4-FFF2-40B4-BE49-F238E27FC236}">
                <a16:creationId xmlns:a16="http://schemas.microsoft.com/office/drawing/2014/main" id="{996EB909-B122-CCB1-E525-70DDC420C7AA}"/>
              </a:ext>
            </a:extLst>
          </p:cNvPr>
          <p:cNvSpPr txBox="1"/>
          <p:nvPr/>
        </p:nvSpPr>
        <p:spPr>
          <a:xfrm>
            <a:off x="671943" y="5191525"/>
            <a:ext cx="9619013"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Most</a:t>
            </a:r>
            <a:r>
              <a:rPr lang="zh-CN" altLang="en-US" sz="2800" dirty="0">
                <a:solidFill>
                  <a:srgbClr val="374151"/>
                </a:solidFill>
                <a:latin typeface="+mj-lt"/>
              </a:rPr>
              <a:t> </a:t>
            </a:r>
            <a:r>
              <a:rPr lang="en-US" altLang="zh-CN" sz="2800" dirty="0">
                <a:solidFill>
                  <a:srgbClr val="374151"/>
                </a:solidFill>
                <a:latin typeface="+mj-lt"/>
              </a:rPr>
              <a:t>workers</a:t>
            </a:r>
            <a:r>
              <a:rPr lang="zh-CN" altLang="en-US" sz="2800" dirty="0">
                <a:solidFill>
                  <a:srgbClr val="374151"/>
                </a:solidFill>
                <a:latin typeface="+mj-lt"/>
              </a:rPr>
              <a:t> </a:t>
            </a:r>
            <a:r>
              <a:rPr lang="en-US" altLang="zh-CN" sz="2800" b="1" dirty="0">
                <a:solidFill>
                  <a:srgbClr val="374151"/>
                </a:solidFill>
                <a:latin typeface="+mj-lt"/>
              </a:rPr>
              <a:t>stayed in the same cluster</a:t>
            </a:r>
            <a:r>
              <a:rPr lang="en-US" altLang="zh-CN" sz="2800" dirty="0">
                <a:solidFill>
                  <a:srgbClr val="374151"/>
                </a:solidFill>
                <a:latin typeface="+mj-lt"/>
              </a:rPr>
              <a:t>, but some improved</a:t>
            </a:r>
          </a:p>
        </p:txBody>
      </p:sp>
      <p:sp>
        <p:nvSpPr>
          <p:cNvPr id="3" name="TextBox 2">
            <a:extLst>
              <a:ext uri="{FF2B5EF4-FFF2-40B4-BE49-F238E27FC236}">
                <a16:creationId xmlns:a16="http://schemas.microsoft.com/office/drawing/2014/main" id="{B1D84A9B-26D2-BC3D-37C0-E493BD03E289}"/>
              </a:ext>
            </a:extLst>
          </p:cNvPr>
          <p:cNvSpPr txBox="1"/>
          <p:nvPr/>
        </p:nvSpPr>
        <p:spPr>
          <a:xfrm>
            <a:off x="5033171" y="5906991"/>
            <a:ext cx="6754599" cy="523220"/>
          </a:xfrm>
          <a:prstGeom prst="rect">
            <a:avLst/>
          </a:prstGeom>
          <a:solidFill>
            <a:schemeClr val="accent6">
              <a:lumMod val="20000"/>
              <a:lumOff val="80000"/>
            </a:schemeClr>
          </a:solidFill>
        </p:spPr>
        <p:txBody>
          <a:bodyPr wrap="square" rtlCol="0">
            <a:spAutoFit/>
          </a:bodyPr>
          <a:lstStyle/>
          <a:p>
            <a:r>
              <a:rPr lang="en-US" altLang="zh-CN" sz="2800" dirty="0">
                <a:latin typeface="+mj-lt"/>
              </a:rPr>
              <a:t>How</a:t>
            </a:r>
            <a:r>
              <a:rPr lang="zh-CN" altLang="en-US" sz="2800" dirty="0">
                <a:latin typeface="+mj-lt"/>
              </a:rPr>
              <a:t> </a:t>
            </a:r>
            <a:r>
              <a:rPr lang="en-US" altLang="zh-CN" sz="2800" dirty="0">
                <a:latin typeface="+mj-lt"/>
              </a:rPr>
              <a:t>do their</a:t>
            </a:r>
            <a:r>
              <a:rPr lang="zh-CN" altLang="en-US" sz="2800" dirty="0">
                <a:latin typeface="+mj-lt"/>
              </a:rPr>
              <a:t> </a:t>
            </a:r>
            <a:r>
              <a:rPr lang="en-US" altLang="zh-CN" sz="2800" dirty="0">
                <a:latin typeface="+mj-lt"/>
              </a:rPr>
              <a:t>choices</a:t>
            </a:r>
            <a:r>
              <a:rPr lang="zh-CN" altLang="en-US" sz="2800" dirty="0">
                <a:latin typeface="+mj-lt"/>
              </a:rPr>
              <a:t> </a:t>
            </a:r>
            <a:r>
              <a:rPr lang="en-US" altLang="zh-CN" sz="2800" dirty="0">
                <a:latin typeface="+mj-lt"/>
              </a:rPr>
              <a:t>influence</a:t>
            </a:r>
            <a:r>
              <a:rPr lang="zh-CN" altLang="en-US" sz="2800" dirty="0">
                <a:latin typeface="+mj-lt"/>
              </a:rPr>
              <a:t> </a:t>
            </a:r>
            <a:r>
              <a:rPr lang="en-US" altLang="zh-CN" sz="2800" dirty="0">
                <a:latin typeface="+mj-lt"/>
              </a:rPr>
              <a:t>their</a:t>
            </a:r>
            <a:r>
              <a:rPr lang="zh-CN" altLang="en-US" sz="2800" dirty="0">
                <a:latin typeface="+mj-lt"/>
              </a:rPr>
              <a:t> </a:t>
            </a:r>
            <a:r>
              <a:rPr lang="en-US" altLang="zh-CN" sz="2800" dirty="0">
                <a:latin typeface="+mj-lt"/>
              </a:rPr>
              <a:t>learning?</a:t>
            </a:r>
            <a:endParaRPr lang="en-CN" sz="2800" dirty="0">
              <a:latin typeface="+mj-lt"/>
            </a:endParaRPr>
          </a:p>
        </p:txBody>
      </p:sp>
    </p:spTree>
    <p:extLst>
      <p:ext uri="{BB962C8B-B14F-4D97-AF65-F5344CB8AC3E}">
        <p14:creationId xmlns:p14="http://schemas.microsoft.com/office/powerpoint/2010/main" val="3765966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10178682" cy="1294063"/>
            <a:chOff x="40098" y="379934"/>
            <a:chExt cx="10178682"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4" y="485338"/>
              <a:ext cx="9195436"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How</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Workers</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Choose</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Orders</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8" name="Graphic 7" descr="Construction worker female with solid fill">
            <a:extLst>
              <a:ext uri="{FF2B5EF4-FFF2-40B4-BE49-F238E27FC236}">
                <a16:creationId xmlns:a16="http://schemas.microsoft.com/office/drawing/2014/main" id="{0B61DC44-BF33-3652-B81F-F898C0FEE5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4581" y="232898"/>
            <a:ext cx="1472650" cy="1472650"/>
          </a:xfrm>
          <a:prstGeom prst="rect">
            <a:avLst/>
          </a:prstGeom>
        </p:spPr>
      </p:pic>
      <p:sp>
        <p:nvSpPr>
          <p:cNvPr id="9" name="TextBox 8">
            <a:extLst>
              <a:ext uri="{FF2B5EF4-FFF2-40B4-BE49-F238E27FC236}">
                <a16:creationId xmlns:a16="http://schemas.microsoft.com/office/drawing/2014/main" id="{ADEC1FE6-8D1E-372F-5301-5657BCAB59C5}"/>
              </a:ext>
            </a:extLst>
          </p:cNvPr>
          <p:cNvSpPr txBox="1"/>
          <p:nvPr/>
        </p:nvSpPr>
        <p:spPr>
          <a:xfrm>
            <a:off x="433067" y="2012885"/>
            <a:ext cx="6271872" cy="1384995"/>
          </a:xfrm>
          <a:prstGeom prst="rect">
            <a:avLst/>
          </a:prstGeom>
          <a:noFill/>
        </p:spPr>
        <p:txBody>
          <a:bodyPr wrap="square" rtlCol="0">
            <a:spAutoFit/>
          </a:bodyPr>
          <a:lstStyle/>
          <a:p>
            <a:pPr marL="342900" indent="-342900">
              <a:buAutoNum type="arabicPeriod"/>
            </a:pPr>
            <a:r>
              <a:rPr lang="en-US" altLang="zh-CN" sz="2800" b="1" dirty="0">
                <a:latin typeface="+mj-lt"/>
              </a:rPr>
              <a:t>Sign up</a:t>
            </a:r>
            <a:r>
              <a:rPr lang="zh-CN" altLang="en-US" sz="2800" b="1" dirty="0">
                <a:latin typeface="+mj-lt"/>
              </a:rPr>
              <a:t> </a:t>
            </a:r>
            <a:r>
              <a:rPr lang="en-US" altLang="zh-CN" sz="2800" b="1" dirty="0">
                <a:latin typeface="+mj-lt"/>
              </a:rPr>
              <a:t>for</a:t>
            </a:r>
            <a:r>
              <a:rPr lang="zh-CN" altLang="en-US" sz="2800" b="1" dirty="0">
                <a:latin typeface="+mj-lt"/>
              </a:rPr>
              <a:t> </a:t>
            </a:r>
            <a:r>
              <a:rPr lang="en-US" altLang="zh-CN" sz="2800" b="1" dirty="0">
                <a:latin typeface="+mj-lt"/>
              </a:rPr>
              <a:t>working</a:t>
            </a:r>
            <a:r>
              <a:rPr lang="zh-CN" altLang="en-US" sz="2800" b="1" dirty="0">
                <a:latin typeface="+mj-lt"/>
              </a:rPr>
              <a:t> </a:t>
            </a:r>
            <a:r>
              <a:rPr lang="en-US" altLang="zh-CN" sz="2800" b="1" dirty="0">
                <a:latin typeface="+mj-lt"/>
              </a:rPr>
              <a:t>hours</a:t>
            </a:r>
            <a:r>
              <a:rPr lang="zh-CN" altLang="en-US" sz="2800" b="1" dirty="0">
                <a:latin typeface="+mj-lt"/>
              </a:rPr>
              <a:t> </a:t>
            </a:r>
            <a:r>
              <a:rPr lang="en-US" altLang="zh-CN" sz="2800" b="1" dirty="0">
                <a:latin typeface="+mj-lt"/>
              </a:rPr>
              <a:t>and</a:t>
            </a:r>
            <a:r>
              <a:rPr lang="zh-CN" altLang="en-US" sz="2800" b="1" dirty="0">
                <a:latin typeface="+mj-lt"/>
              </a:rPr>
              <a:t> </a:t>
            </a:r>
            <a:r>
              <a:rPr lang="en-US" altLang="zh-CN" sz="2800" b="1" dirty="0">
                <a:latin typeface="+mj-lt"/>
              </a:rPr>
              <a:t>regions:</a:t>
            </a:r>
          </a:p>
          <a:p>
            <a:pPr lvl="1"/>
            <a:r>
              <a:rPr lang="en-US" altLang="zh-CN" sz="2800" dirty="0">
                <a:latin typeface="+mj-lt"/>
              </a:rPr>
              <a:t>Platform</a:t>
            </a:r>
            <a:r>
              <a:rPr lang="zh-CN" altLang="en-US" sz="2800" dirty="0">
                <a:latin typeface="+mj-lt"/>
              </a:rPr>
              <a:t> </a:t>
            </a:r>
            <a:r>
              <a:rPr lang="en-US" altLang="zh-CN" sz="2800" dirty="0">
                <a:latin typeface="+mj-lt"/>
              </a:rPr>
              <a:t>will send</a:t>
            </a:r>
            <a:r>
              <a:rPr lang="zh-CN" altLang="en-US" sz="2800" dirty="0">
                <a:latin typeface="+mj-lt"/>
              </a:rPr>
              <a:t> </a:t>
            </a:r>
            <a:r>
              <a:rPr lang="en-US" altLang="zh-CN" sz="2800" dirty="0">
                <a:latin typeface="+mj-lt"/>
              </a:rPr>
              <a:t>them</a:t>
            </a:r>
            <a:r>
              <a:rPr lang="zh-CN" altLang="en-US" sz="2800" dirty="0">
                <a:latin typeface="+mj-lt"/>
              </a:rPr>
              <a:t> </a:t>
            </a:r>
            <a:r>
              <a:rPr lang="en-US" altLang="zh-CN" sz="2800" dirty="0">
                <a:latin typeface="+mj-lt"/>
              </a:rPr>
              <a:t>special</a:t>
            </a:r>
            <a:r>
              <a:rPr lang="zh-CN" altLang="en-US" sz="2800" dirty="0">
                <a:latin typeface="+mj-lt"/>
              </a:rPr>
              <a:t> </a:t>
            </a:r>
            <a:r>
              <a:rPr lang="en-US" altLang="zh-CN" sz="2800" dirty="0">
                <a:latin typeface="+mj-lt"/>
              </a:rPr>
              <a:t>orders</a:t>
            </a:r>
            <a:r>
              <a:rPr lang="zh-CN" altLang="en-US" sz="2800" dirty="0">
                <a:latin typeface="+mj-lt"/>
              </a:rPr>
              <a:t> </a:t>
            </a:r>
            <a:r>
              <a:rPr lang="en-US" altLang="zh-CN" sz="2800" dirty="0">
                <a:latin typeface="+mj-lt"/>
              </a:rPr>
              <a:t>based</a:t>
            </a:r>
            <a:r>
              <a:rPr lang="zh-CN" altLang="en-US" sz="2800" dirty="0">
                <a:latin typeface="+mj-lt"/>
              </a:rPr>
              <a:t> </a:t>
            </a:r>
            <a:r>
              <a:rPr lang="en-US" altLang="zh-CN" sz="2800" dirty="0">
                <a:latin typeface="+mj-lt"/>
              </a:rPr>
              <a:t>on</a:t>
            </a:r>
            <a:r>
              <a:rPr lang="zh-CN" altLang="en-US" sz="2800" dirty="0">
                <a:latin typeface="+mj-lt"/>
              </a:rPr>
              <a:t> </a:t>
            </a:r>
            <a:r>
              <a:rPr lang="en-US" altLang="zh-CN" sz="2800" dirty="0">
                <a:latin typeface="+mj-lt"/>
              </a:rPr>
              <a:t>their</a:t>
            </a:r>
            <a:r>
              <a:rPr lang="zh-CN" altLang="en-US" sz="2800" dirty="0">
                <a:latin typeface="+mj-lt"/>
              </a:rPr>
              <a:t> </a:t>
            </a:r>
            <a:r>
              <a:rPr lang="en-US" altLang="zh-CN" sz="2800" dirty="0">
                <a:latin typeface="+mj-lt"/>
              </a:rPr>
              <a:t>signups</a:t>
            </a:r>
          </a:p>
        </p:txBody>
      </p:sp>
      <p:sp>
        <p:nvSpPr>
          <p:cNvPr id="10" name="TextBox 9">
            <a:extLst>
              <a:ext uri="{FF2B5EF4-FFF2-40B4-BE49-F238E27FC236}">
                <a16:creationId xmlns:a16="http://schemas.microsoft.com/office/drawing/2014/main" id="{5A61A102-6F5F-1D2F-4619-920E6CC261E3}"/>
              </a:ext>
            </a:extLst>
          </p:cNvPr>
          <p:cNvSpPr txBox="1"/>
          <p:nvPr/>
        </p:nvSpPr>
        <p:spPr>
          <a:xfrm>
            <a:off x="504952" y="5025987"/>
            <a:ext cx="8288977" cy="954107"/>
          </a:xfrm>
          <a:prstGeom prst="rect">
            <a:avLst/>
          </a:prstGeom>
          <a:noFill/>
        </p:spPr>
        <p:txBody>
          <a:bodyPr wrap="square" rtlCol="0">
            <a:spAutoFit/>
          </a:bodyPr>
          <a:lstStyle/>
          <a:p>
            <a:pPr marL="342900" indent="-342900">
              <a:buAutoNum type="arabicPeriod" startAt="2"/>
            </a:pPr>
            <a:r>
              <a:rPr lang="en-US" altLang="zh-CN" sz="2800" dirty="0">
                <a:latin typeface="+mj-lt"/>
              </a:rPr>
              <a:t>Doesn’t</a:t>
            </a:r>
            <a:r>
              <a:rPr lang="zh-CN" altLang="en-US" sz="2800" dirty="0">
                <a:latin typeface="+mj-lt"/>
              </a:rPr>
              <a:t> </a:t>
            </a:r>
            <a:r>
              <a:rPr lang="en-US" altLang="zh-CN" sz="2800" dirty="0">
                <a:latin typeface="+mj-lt"/>
              </a:rPr>
              <a:t>sign up</a:t>
            </a:r>
            <a:r>
              <a:rPr lang="zh-CN" altLang="en-US" sz="2800" dirty="0">
                <a:latin typeface="+mj-lt"/>
              </a:rPr>
              <a:t> </a:t>
            </a:r>
            <a:r>
              <a:rPr lang="en-US" altLang="zh-CN" sz="2800" dirty="0">
                <a:latin typeface="+mj-lt"/>
              </a:rPr>
              <a:t>or</a:t>
            </a:r>
            <a:r>
              <a:rPr lang="zh-CN" altLang="en-US" sz="2800" dirty="0">
                <a:latin typeface="+mj-lt"/>
              </a:rPr>
              <a:t> </a:t>
            </a:r>
            <a:r>
              <a:rPr lang="en-US" altLang="zh-CN" sz="2800" dirty="0">
                <a:latin typeface="+mj-lt"/>
              </a:rPr>
              <a:t>ignore</a:t>
            </a:r>
            <a:r>
              <a:rPr lang="zh-CN" altLang="en-US" sz="2800" dirty="0">
                <a:latin typeface="+mj-lt"/>
              </a:rPr>
              <a:t> </a:t>
            </a:r>
            <a:r>
              <a:rPr lang="en-US" altLang="zh-CN" sz="2800" dirty="0">
                <a:latin typeface="+mj-lt"/>
              </a:rPr>
              <a:t>the</a:t>
            </a:r>
            <a:r>
              <a:rPr lang="zh-CN" altLang="en-US" sz="2800" dirty="0">
                <a:latin typeface="+mj-lt"/>
              </a:rPr>
              <a:t> </a:t>
            </a:r>
            <a:r>
              <a:rPr lang="en-US" altLang="zh-CN" sz="2800" dirty="0">
                <a:latin typeface="+mj-lt"/>
              </a:rPr>
              <a:t>special</a:t>
            </a:r>
            <a:r>
              <a:rPr lang="zh-CN" altLang="en-US" sz="2800" dirty="0">
                <a:latin typeface="+mj-lt"/>
              </a:rPr>
              <a:t> </a:t>
            </a:r>
            <a:r>
              <a:rPr lang="en-US" altLang="zh-CN" sz="2800" dirty="0">
                <a:latin typeface="+mj-lt"/>
              </a:rPr>
              <a:t>orders:</a:t>
            </a:r>
            <a:br>
              <a:rPr lang="en-US" altLang="zh-CN" sz="2800" dirty="0">
                <a:latin typeface="+mj-lt"/>
              </a:rPr>
            </a:br>
            <a:r>
              <a:rPr lang="en-US" altLang="zh-CN" sz="2800" b="1" dirty="0">
                <a:latin typeface="+mj-lt"/>
              </a:rPr>
              <a:t>Browse</a:t>
            </a:r>
            <a:r>
              <a:rPr lang="zh-CN" altLang="en-US" sz="2800" b="1" dirty="0">
                <a:latin typeface="+mj-lt"/>
              </a:rPr>
              <a:t> </a:t>
            </a:r>
            <a:r>
              <a:rPr lang="en-US" altLang="zh-CN" sz="2800" b="1" dirty="0">
                <a:latin typeface="+mj-lt"/>
              </a:rPr>
              <a:t>a</a:t>
            </a:r>
            <a:r>
              <a:rPr lang="zh-CN" altLang="en-US" sz="2800" b="1" dirty="0">
                <a:latin typeface="+mj-lt"/>
              </a:rPr>
              <a:t> </a:t>
            </a:r>
            <a:r>
              <a:rPr lang="en-US" altLang="zh-CN" sz="2800" b="1" dirty="0">
                <a:latin typeface="+mj-lt"/>
              </a:rPr>
              <a:t>list</a:t>
            </a:r>
            <a:r>
              <a:rPr lang="zh-CN" altLang="en-US" sz="2800" b="1" dirty="0">
                <a:latin typeface="+mj-lt"/>
              </a:rPr>
              <a:t> </a:t>
            </a:r>
            <a:r>
              <a:rPr lang="en-US" altLang="zh-CN" sz="2800" b="1" dirty="0">
                <a:latin typeface="+mj-lt"/>
              </a:rPr>
              <a:t>of all available orders</a:t>
            </a:r>
          </a:p>
        </p:txBody>
      </p:sp>
      <p:pic>
        <p:nvPicPr>
          <p:cNvPr id="12" name="Graphic 11" descr="List outline">
            <a:extLst>
              <a:ext uri="{FF2B5EF4-FFF2-40B4-BE49-F238E27FC236}">
                <a16:creationId xmlns:a16="http://schemas.microsoft.com/office/drawing/2014/main" id="{03D1D3FE-F798-23DA-991D-38C4DAD155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9268" y="3040422"/>
            <a:ext cx="1619915" cy="1619915"/>
          </a:xfrm>
          <a:prstGeom prst="rect">
            <a:avLst/>
          </a:prstGeom>
        </p:spPr>
      </p:pic>
      <p:pic>
        <p:nvPicPr>
          <p:cNvPr id="3" name="Picture 2" descr="ภาพหน้าจอ 2">
            <a:extLst>
              <a:ext uri="{FF2B5EF4-FFF2-40B4-BE49-F238E27FC236}">
                <a16:creationId xmlns:a16="http://schemas.microsoft.com/office/drawing/2014/main" id="{F5394E4D-1C72-F87E-2465-D14906AA2B3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657" t="62995" r="14660"/>
          <a:stretch/>
        </p:blipFill>
        <p:spPr bwMode="auto">
          <a:xfrm>
            <a:off x="7733342" y="2674771"/>
            <a:ext cx="4025591" cy="3746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46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10178682" cy="1294063"/>
            <a:chOff x="40098" y="379934"/>
            <a:chExt cx="10178682"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4" y="485338"/>
              <a:ext cx="9195436"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Sometimes Orders Are Bundled</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2050" name="Picture 2" descr="One of this member is infamous non tipper, if she feel generous she will  tipped the shoppers one or two dollars maximum doesn't matter how big is  the order, shipt always bundle">
            <a:extLst>
              <a:ext uri="{FF2B5EF4-FFF2-40B4-BE49-F238E27FC236}">
                <a16:creationId xmlns:a16="http://schemas.microsoft.com/office/drawing/2014/main" id="{0BD96418-8652-FD81-C1A2-10310A78E1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783" b="2769"/>
          <a:stretch/>
        </p:blipFill>
        <p:spPr bwMode="auto">
          <a:xfrm>
            <a:off x="1098518" y="2436653"/>
            <a:ext cx="4828315" cy="33467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se bundles are getting ridiculous : r/ShiptShoppers">
            <a:extLst>
              <a:ext uri="{FF2B5EF4-FFF2-40B4-BE49-F238E27FC236}">
                <a16:creationId xmlns:a16="http://schemas.microsoft.com/office/drawing/2014/main" id="{DD1F493C-3F75-6E73-1E88-8AD7598DC3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6" t="18845" r="2326" b="11688"/>
          <a:stretch/>
        </p:blipFill>
        <p:spPr bwMode="auto">
          <a:xfrm>
            <a:off x="6115874" y="2436652"/>
            <a:ext cx="4846931" cy="33467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53C5C71-BE9B-E44B-529C-66B6C849F3CF}"/>
              </a:ext>
            </a:extLst>
          </p:cNvPr>
          <p:cNvSpPr txBox="1"/>
          <p:nvPr/>
        </p:nvSpPr>
        <p:spPr>
          <a:xfrm>
            <a:off x="2161324" y="1247993"/>
            <a:ext cx="7909099" cy="1815882"/>
          </a:xfrm>
          <a:prstGeom prst="rect">
            <a:avLst/>
          </a:prstGeom>
          <a:noFill/>
        </p:spPr>
        <p:txBody>
          <a:bodyPr wrap="square" rtlCol="0">
            <a:spAutoFit/>
          </a:bodyPr>
          <a:lstStyle/>
          <a:p>
            <a:pPr algn="ctr"/>
            <a:r>
              <a:rPr lang="en-US" altLang="zh-CN" sz="2800" b="1" dirty="0">
                <a:latin typeface="+mj-lt"/>
              </a:rPr>
              <a:t>Platform-Bundled: </a:t>
            </a:r>
            <a:r>
              <a:rPr lang="en-US" altLang="zh-CN" sz="2800" dirty="0">
                <a:latin typeface="+mj-lt"/>
              </a:rPr>
              <a:t>Always from the same store</a:t>
            </a:r>
            <a:br>
              <a:rPr lang="en-US" altLang="zh-CN" sz="2800" dirty="0">
                <a:latin typeface="+mj-lt"/>
              </a:rPr>
            </a:br>
            <a:r>
              <a:rPr lang="en-US" altLang="zh-CN" sz="2800" dirty="0">
                <a:latin typeface="+mj-lt"/>
              </a:rPr>
              <a:t> with delivery windows within 1 hour difference</a:t>
            </a:r>
            <a:endParaRPr lang="en-US" altLang="zh-CN" sz="2800" b="1" dirty="0">
              <a:latin typeface="+mj-lt"/>
            </a:endParaRPr>
          </a:p>
        </p:txBody>
      </p:sp>
      <p:sp>
        <p:nvSpPr>
          <p:cNvPr id="7" name="TextBox 6">
            <a:extLst>
              <a:ext uri="{FF2B5EF4-FFF2-40B4-BE49-F238E27FC236}">
                <a16:creationId xmlns:a16="http://schemas.microsoft.com/office/drawing/2014/main" id="{5BBDAD60-B305-A4A2-FDFB-D178FD8F4F76}"/>
              </a:ext>
            </a:extLst>
          </p:cNvPr>
          <p:cNvSpPr txBox="1"/>
          <p:nvPr/>
        </p:nvSpPr>
        <p:spPr>
          <a:xfrm>
            <a:off x="1911773" y="6050585"/>
            <a:ext cx="8030121" cy="954107"/>
          </a:xfrm>
          <a:prstGeom prst="rect">
            <a:avLst/>
          </a:prstGeom>
          <a:noFill/>
        </p:spPr>
        <p:txBody>
          <a:bodyPr wrap="square" rtlCol="0">
            <a:spAutoFit/>
          </a:bodyPr>
          <a:lstStyle/>
          <a:p>
            <a:pPr algn="ctr"/>
            <a:r>
              <a:rPr lang="en-US" altLang="zh-CN" sz="2800" dirty="0">
                <a:latin typeface="+mj-lt"/>
              </a:rPr>
              <a:t>65%</a:t>
            </a:r>
            <a:r>
              <a:rPr lang="zh-CN" altLang="en-US" sz="2800" dirty="0">
                <a:latin typeface="+mj-lt"/>
              </a:rPr>
              <a:t> </a:t>
            </a:r>
            <a:r>
              <a:rPr lang="en-US" altLang="zh-CN" sz="2800" dirty="0">
                <a:latin typeface="+mj-lt"/>
              </a:rPr>
              <a:t>orders</a:t>
            </a:r>
            <a:r>
              <a:rPr lang="zh-CN" altLang="en-US" sz="2800" dirty="0">
                <a:latin typeface="+mj-lt"/>
              </a:rPr>
              <a:t> </a:t>
            </a:r>
            <a:r>
              <a:rPr lang="en-US" altLang="zh-CN" sz="2800" dirty="0">
                <a:latin typeface="+mj-lt"/>
              </a:rPr>
              <a:t>completed are</a:t>
            </a:r>
            <a:r>
              <a:rPr lang="zh-CN" altLang="en-US" sz="2800" dirty="0">
                <a:latin typeface="+mj-lt"/>
              </a:rPr>
              <a:t> </a:t>
            </a:r>
            <a:r>
              <a:rPr lang="en-US" altLang="zh-CN" sz="2800" dirty="0">
                <a:latin typeface="+mj-lt"/>
              </a:rPr>
              <a:t>bundled</a:t>
            </a:r>
            <a:r>
              <a:rPr lang="zh-CN" altLang="en-US" sz="2800" dirty="0">
                <a:latin typeface="+mj-lt"/>
              </a:rPr>
              <a:t> </a:t>
            </a:r>
            <a:r>
              <a:rPr lang="en-US" altLang="zh-CN" sz="2800" dirty="0">
                <a:latin typeface="+mj-lt"/>
              </a:rPr>
              <a:t>by</a:t>
            </a:r>
            <a:r>
              <a:rPr lang="zh-CN" altLang="en-US" sz="2800" dirty="0">
                <a:latin typeface="+mj-lt"/>
              </a:rPr>
              <a:t> </a:t>
            </a:r>
            <a:r>
              <a:rPr lang="en-US" altLang="zh-CN" sz="2800" dirty="0">
                <a:latin typeface="+mj-lt"/>
              </a:rPr>
              <a:t>the</a:t>
            </a:r>
            <a:r>
              <a:rPr lang="zh-CN" altLang="en-US" sz="2800" dirty="0">
                <a:latin typeface="+mj-lt"/>
              </a:rPr>
              <a:t> </a:t>
            </a:r>
            <a:r>
              <a:rPr lang="en-US" altLang="zh-CN" sz="2800" dirty="0">
                <a:latin typeface="+mj-lt"/>
              </a:rPr>
              <a:t>platform</a:t>
            </a:r>
          </a:p>
        </p:txBody>
      </p:sp>
    </p:spTree>
    <p:extLst>
      <p:ext uri="{BB962C8B-B14F-4D97-AF65-F5344CB8AC3E}">
        <p14:creationId xmlns:p14="http://schemas.microsoft.com/office/powerpoint/2010/main" val="269419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175788"/>
            <a:ext cx="11164335" cy="1015663"/>
            <a:chOff x="40098" y="379934"/>
            <a:chExt cx="6780470"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635865" y="425089"/>
              <a:ext cx="6184703" cy="84394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Int</a:t>
              </a:r>
              <a:r>
                <a:rPr lang="en-US" altLang="zh-CN" sz="3200" b="1" dirty="0">
                  <a:solidFill>
                    <a:srgbClr val="003C61"/>
                  </a:solidFill>
                  <a:latin typeface="Helvetica" pitchFamily="2" charset="0"/>
                  <a:ea typeface="+mj-ea"/>
                  <a:cs typeface="Times New Roman" panose="02020603050405020304" pitchFamily="18" charset="0"/>
                </a:rPr>
                <a:t>roduction</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Gig</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economy</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has been growing</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fast</a:t>
              </a: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632033"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01</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1014192"/>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latin typeface="Helvetica" pitchFamily="2" charset="0"/>
            </a:endParaRPr>
          </a:p>
        </p:txBody>
      </p:sp>
      <p:sp>
        <p:nvSpPr>
          <p:cNvPr id="24" name="Rectangle 23">
            <a:extLst>
              <a:ext uri="{FF2B5EF4-FFF2-40B4-BE49-F238E27FC236}">
                <a16:creationId xmlns:a16="http://schemas.microsoft.com/office/drawing/2014/main" id="{4A525932-8033-B2A1-476F-FDF97E0650E8}"/>
              </a:ext>
            </a:extLst>
          </p:cNvPr>
          <p:cNvSpPr/>
          <p:nvPr/>
        </p:nvSpPr>
        <p:spPr>
          <a:xfrm>
            <a:off x="5307140" y="5811467"/>
            <a:ext cx="6302244" cy="769441"/>
          </a:xfrm>
          <a:prstGeom prst="rect">
            <a:avLst/>
          </a:prstGeom>
        </p:spPr>
        <p:txBody>
          <a:bodyPr wrap="square">
            <a:spAutoFit/>
          </a:bodyPr>
          <a:lstStyle/>
          <a:p>
            <a:pPr algn="ctr"/>
            <a:r>
              <a:rPr lang="en-US" altLang="zh-CN" sz="20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“36% of US workers engage in the gig economy”</a:t>
            </a:r>
          </a:p>
          <a:p>
            <a:pPr algn="ctr"/>
            <a:br>
              <a:rPr lang="en-US" altLang="zh-CN" sz="1200" b="1"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br>
            <a:r>
              <a:rPr lang="en-US" altLang="zh-CN" sz="1200" b="1"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 </a:t>
            </a:r>
            <a:r>
              <a:rPr lang="en-US" altLang="zh-CN" sz="12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McKinsey </a:t>
            </a:r>
            <a:r>
              <a:rPr lang="en-US" altLang="zh-CN" sz="12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&amp; Company </a:t>
            </a:r>
            <a:r>
              <a:rPr lang="en-US" altLang="zh-CN" sz="1200" i="1"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American Opportunity Survey</a:t>
            </a:r>
            <a:endParaRPr lang="en-US" altLang="zh-CN" sz="1100" i="1" dirty="0">
              <a:solidFill>
                <a:srgbClr val="B16E02"/>
              </a:solidFill>
              <a:latin typeface="Calibri" panose="020F0502020204030204" pitchFamily="34" charset="0"/>
              <a:ea typeface="CMU SANS SERIF MEDIUM" panose="02000603000000000000" pitchFamily="2" charset="0"/>
              <a:cs typeface="Calibri" panose="020F0502020204030204" pitchFamily="34" charset="0"/>
            </a:endParaRPr>
          </a:p>
        </p:txBody>
      </p:sp>
      <p:pic>
        <p:nvPicPr>
          <p:cNvPr id="1051" name="Picture 27" descr="The Gig Economy: Is it Beneficial for Employees or Exploitative? -  StaffingSoft">
            <a:extLst>
              <a:ext uri="{FF2B5EF4-FFF2-40B4-BE49-F238E27FC236}">
                <a16:creationId xmlns:a16="http://schemas.microsoft.com/office/drawing/2014/main" id="{BE9659E4-F702-3831-66B5-1BCB91D0A7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519"/>
          <a:stretch/>
        </p:blipFill>
        <p:spPr bwMode="auto">
          <a:xfrm>
            <a:off x="507451" y="1292409"/>
            <a:ext cx="2121449" cy="170399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B7CF29F-9462-0DB4-46DF-20303B928B31}"/>
              </a:ext>
            </a:extLst>
          </p:cNvPr>
          <p:cNvSpPr/>
          <p:nvPr/>
        </p:nvSpPr>
        <p:spPr>
          <a:xfrm>
            <a:off x="2123960" y="3175330"/>
            <a:ext cx="5761886" cy="2776145"/>
          </a:xfrm>
          <a:prstGeom prst="rect">
            <a:avLst/>
          </a:prstGeom>
        </p:spPr>
        <p:txBody>
          <a:bodyPr wrap="square">
            <a:spAutoFit/>
          </a:bodyPr>
          <a:lstStyle/>
          <a:p>
            <a:pPr algn="ctr">
              <a:lnSpc>
                <a:spcPct val="80000"/>
              </a:lnSpc>
            </a:pPr>
            <a:r>
              <a:rPr lang="en-US" altLang="zh-CN" sz="28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attracting…</a:t>
            </a:r>
          </a:p>
          <a:p>
            <a:endParaRPr lang="en-US" altLang="zh-CN" sz="2800" b="1" u="sng" dirty="0">
              <a:solidFill>
                <a:schemeClr val="tx1">
                  <a:lumMod val="75000"/>
                  <a:lumOff val="25000"/>
                </a:schemeClr>
              </a:solidFill>
              <a:latin typeface="Calibri" panose="020F0502020204030204" pitchFamily="34" charset="0"/>
              <a:ea typeface="CMU SANS SERIF MEDIUM" panose="02000603000000000000" pitchFamily="2" charset="0"/>
              <a:cs typeface="Calibri" panose="020F0502020204030204" pitchFamily="34" charset="0"/>
            </a:endParaRPr>
          </a:p>
          <a:p>
            <a:r>
              <a:rPr lang="en-US" altLang="zh-CN" sz="2800" b="1" u="sng" dirty="0">
                <a:solidFill>
                  <a:schemeClr val="tx1">
                    <a:lumMod val="75000"/>
                    <a:lumOff val="25000"/>
                  </a:schemeClr>
                </a:solidFill>
                <a:latin typeface="Calibri" panose="020F0502020204030204" pitchFamily="34" charset="0"/>
                <a:ea typeface="CMU SANS SERIF MEDIUM" panose="02000603000000000000" pitchFamily="2" charset="0"/>
                <a:cs typeface="Calibri" panose="020F0502020204030204" pitchFamily="34" charset="0"/>
              </a:rPr>
              <a:t>Consumers</a:t>
            </a:r>
            <a:endParaRPr lang="en-US" altLang="zh-CN" sz="2800" dirty="0">
              <a:solidFill>
                <a:srgbClr val="B16E02"/>
              </a:solidFill>
              <a:latin typeface="Calibri" panose="020F0502020204030204" pitchFamily="34" charset="0"/>
              <a:ea typeface="CMU Sans Serif Medium" panose="02000603000000000000" pitchFamily="2" charset="0"/>
              <a:cs typeface="Calibri" panose="020F0502020204030204" pitchFamily="34" charset="0"/>
            </a:endParaRPr>
          </a:p>
          <a:p>
            <a:r>
              <a:rPr lang="zh-CN" altLang="en-US" sz="2400" dirty="0">
                <a:solidFill>
                  <a:srgbClr val="B16E02"/>
                </a:solidFill>
                <a:latin typeface="Calibri" panose="020F0502020204030204" pitchFamily="34" charset="0"/>
                <a:cs typeface="Calibri" panose="020F0502020204030204" pitchFamily="34" charset="0"/>
              </a:rPr>
              <a:t> </a:t>
            </a:r>
            <a:r>
              <a:rPr lang="en-US" altLang="zh-CN" sz="24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Affordable</a:t>
            </a:r>
          </a:p>
          <a:p>
            <a:r>
              <a:rPr lang="en-US" altLang="zh-CN" sz="24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Convenient</a:t>
            </a:r>
          </a:p>
          <a:p>
            <a:endParaRPr lang="en-US" altLang="zh-CN" sz="2400" dirty="0">
              <a:solidFill>
                <a:srgbClr val="B16E02"/>
              </a:solidFill>
              <a:latin typeface="Calibri" panose="020F0502020204030204" pitchFamily="34" charset="0"/>
              <a:ea typeface="CMU Sans Serif Medium" panose="02000603000000000000" pitchFamily="2" charset="0"/>
              <a:cs typeface="Calibri" panose="020F0502020204030204" pitchFamily="34" charset="0"/>
            </a:endParaRPr>
          </a:p>
          <a:p>
            <a:pPr algn="ctr"/>
            <a:endParaRPr lang="en-US" altLang="zh-CN" sz="2400" dirty="0">
              <a:latin typeface="Calibri" panose="020F0502020204030204" pitchFamily="34" charset="0"/>
              <a:ea typeface="CMU Sans Serif Medium" panose="02000603000000000000" pitchFamily="2" charset="0"/>
              <a:cs typeface="Calibri" panose="020F0502020204030204" pitchFamily="34" charset="0"/>
            </a:endParaRPr>
          </a:p>
        </p:txBody>
      </p:sp>
      <p:sp>
        <p:nvSpPr>
          <p:cNvPr id="4" name="TextBox 3">
            <a:extLst>
              <a:ext uri="{FF2B5EF4-FFF2-40B4-BE49-F238E27FC236}">
                <a16:creationId xmlns:a16="http://schemas.microsoft.com/office/drawing/2014/main" id="{0510FB31-6914-5B0C-BB6E-2F2FD7EB3D28}"/>
              </a:ext>
            </a:extLst>
          </p:cNvPr>
          <p:cNvSpPr txBox="1"/>
          <p:nvPr/>
        </p:nvSpPr>
        <p:spPr>
          <a:xfrm>
            <a:off x="5459504" y="3931898"/>
            <a:ext cx="2574908" cy="1631216"/>
          </a:xfrm>
          <a:prstGeom prst="rect">
            <a:avLst/>
          </a:prstGeom>
          <a:noFill/>
        </p:spPr>
        <p:txBody>
          <a:bodyPr wrap="square">
            <a:spAutoFit/>
          </a:bodyPr>
          <a:lstStyle/>
          <a:p>
            <a:pPr algn="ctr"/>
            <a:r>
              <a:rPr lang="en-US" altLang="zh-CN" sz="2800" b="1" u="sng" dirty="0">
                <a:solidFill>
                  <a:schemeClr val="tx1">
                    <a:lumMod val="75000"/>
                    <a:lumOff val="25000"/>
                  </a:schemeClr>
                </a:solidFill>
                <a:latin typeface="Calibri" panose="020F0502020204030204" pitchFamily="34" charset="0"/>
                <a:ea typeface="CMU SANS SERIF MEDIUM" panose="02000603000000000000" pitchFamily="2" charset="0"/>
                <a:cs typeface="Calibri" panose="020F0502020204030204" pitchFamily="34" charset="0"/>
              </a:rPr>
              <a:t>Workers</a:t>
            </a:r>
            <a:endParaRPr lang="en-US" altLang="zh-CN" sz="2800" b="1" dirty="0">
              <a:solidFill>
                <a:srgbClr val="B16E02"/>
              </a:solidFill>
              <a:latin typeface="Calibri" panose="020F0502020204030204" pitchFamily="34" charset="0"/>
              <a:ea typeface="CMU SANS SERIF MEDIUM" panose="02000603000000000000" pitchFamily="2" charset="0"/>
              <a:cs typeface="Calibri" panose="020F0502020204030204" pitchFamily="34" charset="0"/>
            </a:endParaRPr>
          </a:p>
          <a:p>
            <a:pPr algn="ctr"/>
            <a:r>
              <a:rPr lang="en-US" altLang="zh-CN" sz="24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Flexibility</a:t>
            </a:r>
          </a:p>
          <a:p>
            <a:pPr algn="ctr"/>
            <a:r>
              <a:rPr lang="en-US" altLang="zh-CN" sz="24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Variety of</a:t>
            </a:r>
            <a:br>
              <a:rPr lang="en-US" altLang="zh-CN" sz="24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br>
            <a:r>
              <a:rPr lang="en-US" altLang="zh-CN" sz="2400" dirty="0">
                <a:solidFill>
                  <a:srgbClr val="B16E02"/>
                </a:solidFill>
                <a:latin typeface="Calibri" panose="020F0502020204030204" pitchFamily="34" charset="0"/>
                <a:ea typeface="CMU Sans Serif Medium" panose="02000603000000000000" pitchFamily="2" charset="0"/>
                <a:cs typeface="Calibri" panose="020F0502020204030204" pitchFamily="34" charset="0"/>
              </a:rPr>
              <a:t>work options</a:t>
            </a:r>
          </a:p>
        </p:txBody>
      </p:sp>
      <p:pic>
        <p:nvPicPr>
          <p:cNvPr id="3" name="Picture 2">
            <a:extLst>
              <a:ext uri="{FF2B5EF4-FFF2-40B4-BE49-F238E27FC236}">
                <a16:creationId xmlns:a16="http://schemas.microsoft.com/office/drawing/2014/main" id="{F0A31943-458F-F951-1E3C-EA1AE816C3AB}"/>
              </a:ext>
            </a:extLst>
          </p:cNvPr>
          <p:cNvPicPr>
            <a:picLocks noChangeAspect="1"/>
          </p:cNvPicPr>
          <p:nvPr/>
        </p:nvPicPr>
        <p:blipFill rotWithShape="1">
          <a:blip r:embed="rId4"/>
          <a:srcRect t="22530"/>
          <a:stretch/>
        </p:blipFill>
        <p:spPr>
          <a:xfrm>
            <a:off x="3033989" y="1584851"/>
            <a:ext cx="7379044" cy="1207081"/>
          </a:xfrm>
          <a:prstGeom prst="rect">
            <a:avLst/>
          </a:prstGeom>
        </p:spPr>
      </p:pic>
      <p:sp>
        <p:nvSpPr>
          <p:cNvPr id="5" name="Rectangle 4">
            <a:extLst>
              <a:ext uri="{FF2B5EF4-FFF2-40B4-BE49-F238E27FC236}">
                <a16:creationId xmlns:a16="http://schemas.microsoft.com/office/drawing/2014/main" id="{525F4945-B703-C49B-5DB4-2925E29435D8}"/>
              </a:ext>
            </a:extLst>
          </p:cNvPr>
          <p:cNvSpPr/>
          <p:nvPr/>
        </p:nvSpPr>
        <p:spPr>
          <a:xfrm>
            <a:off x="5122718" y="3813464"/>
            <a:ext cx="6515100" cy="291984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Calibri" panose="020F0502020204030204" pitchFamily="34" charset="0"/>
              <a:ea typeface="CMU Sans Serif Medium" panose="02000603000000000000" pitchFamily="2" charset="0"/>
              <a:cs typeface="Calibri" panose="020F0502020204030204" pitchFamily="34" charset="0"/>
            </a:endParaRPr>
          </a:p>
        </p:txBody>
      </p:sp>
      <p:pic>
        <p:nvPicPr>
          <p:cNvPr id="1055" name="Picture 31" descr="Gig economy: ride-hailing and takeaway firms may not survive the cost of  living crisis">
            <a:extLst>
              <a:ext uri="{FF2B5EF4-FFF2-40B4-BE49-F238E27FC236}">
                <a16:creationId xmlns:a16="http://schemas.microsoft.com/office/drawing/2014/main" id="{E644279A-8F35-52EF-B82B-CDC2D5BF64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2416" y="2926102"/>
            <a:ext cx="3883578" cy="258745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CCF2D33-887A-C12A-566A-A153E27E1F77}"/>
              </a:ext>
            </a:extLst>
          </p:cNvPr>
          <p:cNvSpPr/>
          <p:nvPr/>
        </p:nvSpPr>
        <p:spPr>
          <a:xfrm>
            <a:off x="2865326" y="5689865"/>
            <a:ext cx="2594178" cy="523220"/>
          </a:xfrm>
          <a:prstGeom prst="rect">
            <a:avLst/>
          </a:prstGeom>
        </p:spPr>
        <p:txBody>
          <a:bodyPr wrap="square">
            <a:spAutoFit/>
          </a:bodyPr>
          <a:lstStyle/>
          <a:p>
            <a:pPr algn="ctr"/>
            <a:r>
              <a:rPr lang="en-US" altLang="zh-CN" sz="2800" b="1" dirty="0">
                <a:solidFill>
                  <a:schemeClr val="tx1">
                    <a:lumMod val="75000"/>
                    <a:lumOff val="25000"/>
                  </a:schemeClr>
                </a:solidFill>
                <a:latin typeface="Calibri" panose="020F0502020204030204" pitchFamily="34" charset="0"/>
                <a:ea typeface="CMU SANS SERIF MEDIUM" panose="02000603000000000000" pitchFamily="2" charset="0"/>
                <a:cs typeface="Calibri" panose="020F0502020204030204" pitchFamily="34" charset="0"/>
              </a:rPr>
              <a:t>Our focus:</a:t>
            </a:r>
            <a:endParaRPr lang="en-US" altLang="zh-CN" sz="1600" b="1" i="1" dirty="0">
              <a:solidFill>
                <a:srgbClr val="B16E02"/>
              </a:solidFill>
              <a:latin typeface="Calibri" panose="020F0502020204030204" pitchFamily="34" charset="0"/>
              <a:ea typeface="CMU SANS SERIF MEDIUM" panose="02000603000000000000" pitchFamily="2" charset="0"/>
              <a:cs typeface="Calibri" panose="020F0502020204030204" pitchFamily="34" charset="0"/>
            </a:endParaRPr>
          </a:p>
        </p:txBody>
      </p:sp>
    </p:spTree>
    <p:extLst>
      <p:ext uri="{BB962C8B-B14F-4D97-AF65-F5344CB8AC3E}">
        <p14:creationId xmlns:p14="http://schemas.microsoft.com/office/powerpoint/2010/main" val="131723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4" grpId="0"/>
      <p:bldP spid="4" grpId="0"/>
      <p:bldP spid="5"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10178682" cy="1294063"/>
            <a:chOff x="40098" y="379934"/>
            <a:chExt cx="10178682"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4" y="485338"/>
              <a:ext cx="9195436"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Learning: Self-Bundling</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graphicFrame>
        <p:nvGraphicFramePr>
          <p:cNvPr id="4" name="Table 3">
            <a:extLst>
              <a:ext uri="{FF2B5EF4-FFF2-40B4-BE49-F238E27FC236}">
                <a16:creationId xmlns:a16="http://schemas.microsoft.com/office/drawing/2014/main" id="{D5972F15-5747-50D1-284A-B840C84B2FF6}"/>
              </a:ext>
            </a:extLst>
          </p:cNvPr>
          <p:cNvGraphicFramePr>
            <a:graphicFrameLocks noGrp="1"/>
          </p:cNvGraphicFramePr>
          <p:nvPr>
            <p:extLst>
              <p:ext uri="{D42A27DB-BD31-4B8C-83A1-F6EECF244321}">
                <p14:modId xmlns:p14="http://schemas.microsoft.com/office/powerpoint/2010/main" val="797589410"/>
              </p:ext>
            </p:extLst>
          </p:nvPr>
        </p:nvGraphicFramePr>
        <p:xfrm>
          <a:off x="5941831" y="4682192"/>
          <a:ext cx="5945400" cy="1371600"/>
        </p:xfrm>
        <a:graphic>
          <a:graphicData uri="http://schemas.openxmlformats.org/drawingml/2006/table">
            <a:tbl>
              <a:tblPr firstRow="1" bandRow="1">
                <a:tableStyleId>{5C22544A-7EE6-4342-B048-85BDC9FD1C3A}</a:tableStyleId>
              </a:tblPr>
              <a:tblGrid>
                <a:gridCol w="1999786">
                  <a:extLst>
                    <a:ext uri="{9D8B030D-6E8A-4147-A177-3AD203B41FA5}">
                      <a16:colId xmlns:a16="http://schemas.microsoft.com/office/drawing/2014/main" val="2829140327"/>
                    </a:ext>
                  </a:extLst>
                </a:gridCol>
                <a:gridCol w="1815730">
                  <a:extLst>
                    <a:ext uri="{9D8B030D-6E8A-4147-A177-3AD203B41FA5}">
                      <a16:colId xmlns:a16="http://schemas.microsoft.com/office/drawing/2014/main" val="2059555729"/>
                    </a:ext>
                  </a:extLst>
                </a:gridCol>
                <a:gridCol w="2129884">
                  <a:extLst>
                    <a:ext uri="{9D8B030D-6E8A-4147-A177-3AD203B41FA5}">
                      <a16:colId xmlns:a16="http://schemas.microsoft.com/office/drawing/2014/main" val="491678343"/>
                    </a:ext>
                  </a:extLst>
                </a:gridCol>
              </a:tblGrid>
              <a:tr h="370840">
                <a:tc>
                  <a:txBody>
                    <a:bodyPr/>
                    <a:lstStyle/>
                    <a:p>
                      <a:endParaRPr lang="en-CN" sz="2400">
                        <a:latin typeface="+mj-lt"/>
                      </a:endParaRPr>
                    </a:p>
                  </a:txBody>
                  <a:tcPr/>
                </a:tc>
                <a:tc>
                  <a:txBody>
                    <a:bodyPr/>
                    <a:lstStyle/>
                    <a:p>
                      <a:pPr algn="ctr"/>
                      <a:r>
                        <a:rPr lang="en-US" altLang="zh-CN" sz="2400" dirty="0">
                          <a:latin typeface="+mj-lt"/>
                        </a:rPr>
                        <a:t>Bundled</a:t>
                      </a:r>
                      <a:endParaRPr lang="en-CN" sz="2400" dirty="0">
                        <a:latin typeface="+mj-lt"/>
                      </a:endParaRPr>
                    </a:p>
                  </a:txBody>
                  <a:tcPr/>
                </a:tc>
                <a:tc>
                  <a:txBody>
                    <a:bodyPr/>
                    <a:lstStyle/>
                    <a:p>
                      <a:pPr algn="ctr"/>
                      <a:r>
                        <a:rPr lang="en-US" altLang="zh-CN" sz="2400" dirty="0">
                          <a:latin typeface="+mj-lt"/>
                        </a:rPr>
                        <a:t>Not</a:t>
                      </a:r>
                      <a:r>
                        <a:rPr lang="zh-CN" altLang="en-US" sz="2400" dirty="0">
                          <a:latin typeface="+mj-lt"/>
                        </a:rPr>
                        <a:t> </a:t>
                      </a:r>
                      <a:r>
                        <a:rPr lang="en-US" altLang="zh-CN" sz="2400" dirty="0">
                          <a:latin typeface="+mj-lt"/>
                        </a:rPr>
                        <a:t>Bundled</a:t>
                      </a:r>
                      <a:endParaRPr lang="en-CN" sz="2400" dirty="0">
                        <a:latin typeface="+mj-lt"/>
                      </a:endParaRPr>
                    </a:p>
                  </a:txBody>
                  <a:tcPr/>
                </a:tc>
                <a:extLst>
                  <a:ext uri="{0D108BD9-81ED-4DB2-BD59-A6C34878D82A}">
                    <a16:rowId xmlns:a16="http://schemas.microsoft.com/office/drawing/2014/main" val="1154237912"/>
                  </a:ext>
                </a:extLst>
              </a:tr>
              <a:tr h="370840">
                <a:tc>
                  <a:txBody>
                    <a:bodyPr/>
                    <a:lstStyle/>
                    <a:p>
                      <a:r>
                        <a:rPr lang="en-US" altLang="zh-CN" sz="2400" dirty="0">
                          <a:latin typeface="+mj-lt"/>
                        </a:rPr>
                        <a:t>Pay/order</a:t>
                      </a:r>
                      <a:endParaRPr lang="en-CN" sz="2400" dirty="0">
                        <a:latin typeface="+mj-lt"/>
                      </a:endParaRPr>
                    </a:p>
                  </a:txBody>
                  <a:tcPr/>
                </a:tc>
                <a:tc>
                  <a:txBody>
                    <a:bodyPr/>
                    <a:lstStyle/>
                    <a:p>
                      <a:pPr algn="ctr"/>
                      <a:r>
                        <a:rPr lang="en-CN" sz="2400" dirty="0">
                          <a:latin typeface="+mj-lt"/>
                        </a:rPr>
                        <a:t>14.785829</a:t>
                      </a:r>
                    </a:p>
                  </a:txBody>
                  <a:tcPr/>
                </a:tc>
                <a:tc>
                  <a:txBody>
                    <a:bodyPr/>
                    <a:lstStyle/>
                    <a:p>
                      <a:pPr algn="ctr"/>
                      <a:r>
                        <a:rPr lang="en-CN" sz="2400" dirty="0">
                          <a:latin typeface="+mj-lt"/>
                        </a:rPr>
                        <a:t>18.302520</a:t>
                      </a:r>
                    </a:p>
                  </a:txBody>
                  <a:tcPr/>
                </a:tc>
                <a:extLst>
                  <a:ext uri="{0D108BD9-81ED-4DB2-BD59-A6C34878D82A}">
                    <a16:rowId xmlns:a16="http://schemas.microsoft.com/office/drawing/2014/main" val="1442824928"/>
                  </a:ext>
                </a:extLst>
              </a:tr>
              <a:tr h="370840">
                <a:tc>
                  <a:txBody>
                    <a:bodyPr/>
                    <a:lstStyle/>
                    <a:p>
                      <a:r>
                        <a:rPr lang="en-US" altLang="zh-CN" sz="2400" dirty="0">
                          <a:latin typeface="+mj-lt"/>
                        </a:rPr>
                        <a:t># Items/order</a:t>
                      </a:r>
                      <a:endParaRPr lang="en-CN" sz="2400" dirty="0">
                        <a:latin typeface="+mj-lt"/>
                      </a:endParaRPr>
                    </a:p>
                  </a:txBody>
                  <a:tcPr/>
                </a:tc>
                <a:tc>
                  <a:txBody>
                    <a:bodyPr/>
                    <a:lstStyle/>
                    <a:p>
                      <a:pPr algn="ctr"/>
                      <a:r>
                        <a:rPr lang="en-CN" sz="2400" dirty="0">
                          <a:latin typeface="+mj-lt"/>
                        </a:rPr>
                        <a:t>11.898361</a:t>
                      </a:r>
                    </a:p>
                  </a:txBody>
                  <a:tcPr/>
                </a:tc>
                <a:tc>
                  <a:txBody>
                    <a:bodyPr/>
                    <a:lstStyle/>
                    <a:p>
                      <a:pPr algn="ctr"/>
                      <a:r>
                        <a:rPr lang="en-CN" sz="2400" dirty="0">
                          <a:latin typeface="+mj-lt"/>
                        </a:rPr>
                        <a:t>13.666024</a:t>
                      </a:r>
                    </a:p>
                  </a:txBody>
                  <a:tcPr/>
                </a:tc>
                <a:extLst>
                  <a:ext uri="{0D108BD9-81ED-4DB2-BD59-A6C34878D82A}">
                    <a16:rowId xmlns:a16="http://schemas.microsoft.com/office/drawing/2014/main" val="2574600575"/>
                  </a:ext>
                </a:extLst>
              </a:tr>
            </a:tbl>
          </a:graphicData>
        </a:graphic>
      </p:graphicFrame>
      <p:pic>
        <p:nvPicPr>
          <p:cNvPr id="5" name="Graphic 4" descr="Construction worker female with solid fill">
            <a:extLst>
              <a:ext uri="{FF2B5EF4-FFF2-40B4-BE49-F238E27FC236}">
                <a16:creationId xmlns:a16="http://schemas.microsoft.com/office/drawing/2014/main" id="{6860EEB8-C9EC-CDE6-0133-CF119CCBB8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14581" y="232898"/>
            <a:ext cx="1472650" cy="1472650"/>
          </a:xfrm>
          <a:prstGeom prst="rect">
            <a:avLst/>
          </a:prstGeom>
        </p:spPr>
      </p:pic>
      <p:sp>
        <p:nvSpPr>
          <p:cNvPr id="7" name="TextBox 6">
            <a:extLst>
              <a:ext uri="{FF2B5EF4-FFF2-40B4-BE49-F238E27FC236}">
                <a16:creationId xmlns:a16="http://schemas.microsoft.com/office/drawing/2014/main" id="{2082EA74-06F4-0C2C-B1ED-93491452A617}"/>
              </a:ext>
            </a:extLst>
          </p:cNvPr>
          <p:cNvSpPr txBox="1"/>
          <p:nvPr/>
        </p:nvSpPr>
        <p:spPr>
          <a:xfrm>
            <a:off x="934354" y="1490008"/>
            <a:ext cx="10216552" cy="1938992"/>
          </a:xfrm>
          <a:prstGeom prst="rect">
            <a:avLst/>
          </a:prstGeom>
          <a:noFill/>
        </p:spPr>
        <p:txBody>
          <a:bodyPr wrap="square" rtlCol="0">
            <a:spAutoFit/>
          </a:bodyPr>
          <a:lstStyle/>
          <a:p>
            <a:r>
              <a:rPr lang="en-US" altLang="zh-CN" sz="2400" dirty="0">
                <a:latin typeface="+mj-lt"/>
              </a:rPr>
              <a:t>We’re investigating </a:t>
            </a:r>
            <a:r>
              <a:rPr lang="en-US" altLang="zh-CN" sz="2400" b="1" u="sng" dirty="0">
                <a:latin typeface="+mj-lt"/>
              </a:rPr>
              <a:t>Self-Bundling</a:t>
            </a:r>
            <a:r>
              <a:rPr lang="en-US" altLang="zh-CN" sz="2400" b="1" dirty="0">
                <a:latin typeface="+mj-lt"/>
              </a:rPr>
              <a:t> = </a:t>
            </a:r>
            <a:r>
              <a:rPr lang="en-US" altLang="zh-CN" sz="2400" dirty="0">
                <a:latin typeface="+mj-lt"/>
              </a:rPr>
              <a:t>where workers combine orders </a:t>
            </a:r>
            <a:br>
              <a:rPr lang="en-US" altLang="zh-CN" sz="2400" dirty="0">
                <a:latin typeface="+mj-lt"/>
              </a:rPr>
            </a:br>
            <a:r>
              <a:rPr lang="en-US" altLang="zh-CN" sz="2400" dirty="0">
                <a:latin typeface="+mj-lt"/>
              </a:rPr>
              <a:t>by themselves without the platform’s recommendation </a:t>
            </a:r>
          </a:p>
          <a:p>
            <a:pPr marL="342900" indent="-342900">
              <a:buFont typeface="Arial" panose="020B0604020202020204" pitchFamily="34" charset="0"/>
              <a:buChar char="•"/>
            </a:pPr>
            <a:r>
              <a:rPr lang="en-US" altLang="zh-CN" sz="2400" dirty="0">
                <a:latin typeface="+mj-lt"/>
              </a:rPr>
              <a:t>Identified by the overlapping of the shopping start times and delivery times</a:t>
            </a:r>
          </a:p>
          <a:p>
            <a:endParaRPr lang="en-US" altLang="zh-CN" sz="2400" dirty="0">
              <a:latin typeface="+mj-lt"/>
            </a:endParaRPr>
          </a:p>
          <a:p>
            <a:pPr marL="342900" indent="-342900">
              <a:buFont typeface="Arial" panose="020B0604020202020204" pitchFamily="34" charset="0"/>
              <a:buChar char="•"/>
            </a:pPr>
            <a:endParaRPr lang="en-US" altLang="zh-CN" sz="2400" dirty="0">
              <a:latin typeface="+mj-lt"/>
            </a:endParaRPr>
          </a:p>
        </p:txBody>
      </p:sp>
      <p:sp>
        <p:nvSpPr>
          <p:cNvPr id="9" name="TextBox 8">
            <a:extLst>
              <a:ext uri="{FF2B5EF4-FFF2-40B4-BE49-F238E27FC236}">
                <a16:creationId xmlns:a16="http://schemas.microsoft.com/office/drawing/2014/main" id="{C7C4B290-87CD-3B3E-63F6-120BCFFE2840}"/>
              </a:ext>
            </a:extLst>
          </p:cNvPr>
          <p:cNvSpPr txBox="1"/>
          <p:nvPr/>
        </p:nvSpPr>
        <p:spPr>
          <a:xfrm>
            <a:off x="934354" y="3059668"/>
            <a:ext cx="6536445" cy="2308324"/>
          </a:xfrm>
          <a:prstGeom prst="rect">
            <a:avLst/>
          </a:prstGeom>
          <a:noFill/>
        </p:spPr>
        <p:txBody>
          <a:bodyPr wrap="square" rtlCol="0">
            <a:spAutoFit/>
          </a:bodyPr>
          <a:lstStyle/>
          <a:p>
            <a:r>
              <a:rPr lang="en-US" altLang="zh-CN" sz="2400" dirty="0">
                <a:latin typeface="+mj-lt"/>
              </a:rPr>
              <a:t>This could mean…</a:t>
            </a:r>
          </a:p>
          <a:p>
            <a:pPr marL="342900" indent="-342900">
              <a:buFont typeface="Arial" panose="020B0604020202020204" pitchFamily="34" charset="0"/>
              <a:buChar char="•"/>
            </a:pPr>
            <a:r>
              <a:rPr lang="en-US" altLang="zh-CN" sz="2400" dirty="0">
                <a:latin typeface="+mj-lt"/>
              </a:rPr>
              <a:t>Bundling within the same store and category</a:t>
            </a:r>
          </a:p>
          <a:p>
            <a:pPr marL="342900" indent="-342900">
              <a:buFont typeface="Arial" panose="020B0604020202020204" pitchFamily="34" charset="0"/>
              <a:buChar char="•"/>
            </a:pPr>
            <a:r>
              <a:rPr lang="en-US" altLang="zh-CN" sz="2400" dirty="0">
                <a:latin typeface="+mj-lt"/>
              </a:rPr>
              <a:t>Bundling within the same store across categories</a:t>
            </a:r>
          </a:p>
          <a:p>
            <a:pPr marL="800100" lvl="1" indent="-342900">
              <a:buFont typeface="Arial" panose="020B0604020202020204" pitchFamily="34" charset="0"/>
              <a:buChar char="•"/>
            </a:pPr>
            <a:r>
              <a:rPr lang="en-US" altLang="zh-CN" sz="2400" dirty="0">
                <a:latin typeface="+mj-lt"/>
              </a:rPr>
              <a:t>66.81% of bundled orders have </a:t>
            </a:r>
            <a:br>
              <a:rPr lang="en-US" altLang="zh-CN" sz="2400" dirty="0">
                <a:latin typeface="+mj-lt"/>
              </a:rPr>
            </a:br>
            <a:r>
              <a:rPr lang="en-US" altLang="zh-CN" sz="2400" dirty="0">
                <a:latin typeface="+mj-lt"/>
              </a:rPr>
              <a:t>different common categories</a:t>
            </a:r>
          </a:p>
          <a:p>
            <a:pPr marL="342900" indent="-342900">
              <a:buFont typeface="Arial" panose="020B0604020202020204" pitchFamily="34" charset="0"/>
              <a:buChar char="•"/>
            </a:pPr>
            <a:r>
              <a:rPr lang="en-US" altLang="zh-CN" sz="2400" dirty="0">
                <a:latin typeface="+mj-lt"/>
              </a:rPr>
              <a:t>Bundling across stores</a:t>
            </a:r>
          </a:p>
        </p:txBody>
      </p:sp>
    </p:spTree>
    <p:extLst>
      <p:ext uri="{BB962C8B-B14F-4D97-AF65-F5344CB8AC3E}">
        <p14:creationId xmlns:p14="http://schemas.microsoft.com/office/powerpoint/2010/main" val="965823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8967399" cy="1015663"/>
            <a:chOff x="40098" y="379934"/>
            <a:chExt cx="8967399"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7984152" cy="84388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Learning</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to</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Bundle</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Right</a:t>
              </a:r>
              <a:endParaRPr lang="en-CN" sz="2800">
                <a:solidFill>
                  <a:srgbClr val="B16E02"/>
                </a:solidFill>
                <a:latin typeface="Helvetica" pitchFamily="2"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4" y="1161470"/>
            <a:ext cx="9619013"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What</a:t>
            </a:r>
            <a:r>
              <a:rPr lang="zh-CN" altLang="en-US" sz="2800" dirty="0">
                <a:solidFill>
                  <a:srgbClr val="374151"/>
                </a:solidFill>
                <a:latin typeface="+mj-lt"/>
              </a:rPr>
              <a:t> </a:t>
            </a:r>
            <a:r>
              <a:rPr lang="en-US" altLang="zh-CN" sz="2800" dirty="0">
                <a:solidFill>
                  <a:srgbClr val="374151"/>
                </a:solidFill>
                <a:latin typeface="+mj-lt"/>
              </a:rPr>
              <a:t>bundle</a:t>
            </a:r>
            <a:r>
              <a:rPr lang="zh-CN" altLang="en-US" sz="2800" dirty="0">
                <a:solidFill>
                  <a:srgbClr val="374151"/>
                </a:solidFill>
                <a:latin typeface="+mj-lt"/>
              </a:rPr>
              <a:t> </a:t>
            </a:r>
            <a:r>
              <a:rPr lang="en-US" altLang="zh-CN" sz="2800" dirty="0">
                <a:solidFill>
                  <a:srgbClr val="374151"/>
                </a:solidFill>
                <a:latin typeface="+mj-lt"/>
              </a:rPr>
              <a:t>behaviors</a:t>
            </a:r>
            <a:r>
              <a:rPr lang="zh-CN" altLang="en-US" sz="2800" dirty="0">
                <a:solidFill>
                  <a:srgbClr val="374151"/>
                </a:solidFill>
                <a:latin typeface="+mj-lt"/>
              </a:rPr>
              <a:t> </a:t>
            </a:r>
            <a:r>
              <a:rPr lang="en-US" altLang="zh-CN" sz="2800" dirty="0">
                <a:solidFill>
                  <a:srgbClr val="374151"/>
                </a:solidFill>
                <a:latin typeface="+mj-lt"/>
              </a:rPr>
              <a:t>make</a:t>
            </a:r>
            <a:r>
              <a:rPr lang="zh-CN" altLang="en-US" sz="2800" dirty="0">
                <a:solidFill>
                  <a:srgbClr val="374151"/>
                </a:solidFill>
                <a:latin typeface="+mj-lt"/>
              </a:rPr>
              <a:t> </a:t>
            </a:r>
            <a:r>
              <a:rPr lang="en-US" altLang="zh-CN" sz="2800" dirty="0">
                <a:solidFill>
                  <a:srgbClr val="374151"/>
                </a:solidFill>
                <a:latin typeface="+mj-lt"/>
              </a:rPr>
              <a:t>people</a:t>
            </a:r>
            <a:r>
              <a:rPr lang="zh-CN" altLang="en-US" sz="2800" dirty="0">
                <a:solidFill>
                  <a:srgbClr val="374151"/>
                </a:solidFill>
                <a:latin typeface="+mj-lt"/>
              </a:rPr>
              <a:t> </a:t>
            </a:r>
            <a:r>
              <a:rPr lang="en-US" altLang="zh-CN" sz="2800" dirty="0">
                <a:solidFill>
                  <a:srgbClr val="374151"/>
                </a:solidFill>
                <a:latin typeface="+mj-lt"/>
              </a:rPr>
              <a:t>improve?</a:t>
            </a:r>
          </a:p>
        </p:txBody>
      </p:sp>
      <p:graphicFrame>
        <p:nvGraphicFramePr>
          <p:cNvPr id="7" name="Table 6">
            <a:extLst>
              <a:ext uri="{FF2B5EF4-FFF2-40B4-BE49-F238E27FC236}">
                <a16:creationId xmlns:a16="http://schemas.microsoft.com/office/drawing/2014/main" id="{EB047C5A-F9FB-B4A9-195C-5BC263C201B9}"/>
              </a:ext>
            </a:extLst>
          </p:cNvPr>
          <p:cNvGraphicFramePr>
            <a:graphicFrameLocks noGrp="1"/>
          </p:cNvGraphicFramePr>
          <p:nvPr/>
        </p:nvGraphicFramePr>
        <p:xfrm>
          <a:off x="365205" y="1984886"/>
          <a:ext cx="7069383" cy="3364320"/>
        </p:xfrm>
        <a:graphic>
          <a:graphicData uri="http://schemas.openxmlformats.org/drawingml/2006/table">
            <a:tbl>
              <a:tblPr firstRow="1" bandRow="1">
                <a:tableStyleId>{5C22544A-7EE6-4342-B048-85BDC9FD1C3A}</a:tableStyleId>
              </a:tblPr>
              <a:tblGrid>
                <a:gridCol w="2283294">
                  <a:extLst>
                    <a:ext uri="{9D8B030D-6E8A-4147-A177-3AD203B41FA5}">
                      <a16:colId xmlns:a16="http://schemas.microsoft.com/office/drawing/2014/main" val="1027535384"/>
                    </a:ext>
                  </a:extLst>
                </a:gridCol>
                <a:gridCol w="1486092">
                  <a:extLst>
                    <a:ext uri="{9D8B030D-6E8A-4147-A177-3AD203B41FA5}">
                      <a16:colId xmlns:a16="http://schemas.microsoft.com/office/drawing/2014/main" val="3715516194"/>
                    </a:ext>
                  </a:extLst>
                </a:gridCol>
                <a:gridCol w="1532651">
                  <a:extLst>
                    <a:ext uri="{9D8B030D-6E8A-4147-A177-3AD203B41FA5}">
                      <a16:colId xmlns:a16="http://schemas.microsoft.com/office/drawing/2014/main" val="1794443846"/>
                    </a:ext>
                  </a:extLst>
                </a:gridCol>
                <a:gridCol w="1767346">
                  <a:extLst>
                    <a:ext uri="{9D8B030D-6E8A-4147-A177-3AD203B41FA5}">
                      <a16:colId xmlns:a16="http://schemas.microsoft.com/office/drawing/2014/main" val="3052228784"/>
                    </a:ext>
                  </a:extLst>
                </a:gridCol>
              </a:tblGrid>
              <a:tr h="672864">
                <a:tc>
                  <a:txBody>
                    <a:bodyPr/>
                    <a:lstStyle/>
                    <a:p>
                      <a:r>
                        <a:rPr lang="en-CN" sz="2400" dirty="0">
                          <a:solidFill>
                            <a:schemeClr val="tx1"/>
                          </a:solidFill>
                          <a:latin typeface="+mj-lt"/>
                        </a:rPr>
                        <a:t>Start\End</a:t>
                      </a:r>
                    </a:p>
                  </a:txBody>
                  <a:tcPr>
                    <a:solidFill>
                      <a:schemeClr val="bg1">
                        <a:lumMod val="85000"/>
                      </a:schemeClr>
                    </a:solidFill>
                  </a:tcPr>
                </a:tc>
                <a:tc>
                  <a:txBody>
                    <a:bodyPr/>
                    <a:lstStyle/>
                    <a:p>
                      <a:pPr algn="ctr"/>
                      <a:r>
                        <a:rPr lang="en-CN" sz="2400" dirty="0">
                          <a:solidFill>
                            <a:schemeClr val="tx1"/>
                          </a:solidFill>
                          <a:latin typeface="+mj-lt"/>
                        </a:rPr>
                        <a:t>Low</a:t>
                      </a:r>
                    </a:p>
                  </a:txBody>
                  <a:tcPr>
                    <a:solidFill>
                      <a:schemeClr val="bg1">
                        <a:lumMod val="85000"/>
                      </a:schemeClr>
                    </a:solidFill>
                  </a:tcPr>
                </a:tc>
                <a:tc>
                  <a:txBody>
                    <a:bodyPr/>
                    <a:lstStyle/>
                    <a:p>
                      <a:pPr algn="ctr"/>
                      <a:r>
                        <a:rPr lang="en-CN" sz="2400" dirty="0">
                          <a:solidFill>
                            <a:schemeClr val="tx1"/>
                          </a:solidFill>
                          <a:latin typeface="+mj-lt"/>
                        </a:rPr>
                        <a:t>Medium</a:t>
                      </a:r>
                    </a:p>
                  </a:txBody>
                  <a:tcPr>
                    <a:solidFill>
                      <a:schemeClr val="bg1">
                        <a:lumMod val="85000"/>
                      </a:schemeClr>
                    </a:solidFill>
                  </a:tcPr>
                </a:tc>
                <a:tc>
                  <a:txBody>
                    <a:bodyPr/>
                    <a:lstStyle/>
                    <a:p>
                      <a:pPr algn="ctr"/>
                      <a:r>
                        <a:rPr lang="en-CN" sz="2400" b="1" dirty="0">
                          <a:solidFill>
                            <a:schemeClr val="tx1"/>
                          </a:solidFill>
                          <a:latin typeface="+mj-lt"/>
                        </a:rPr>
                        <a:t>High</a:t>
                      </a:r>
                    </a:p>
                  </a:txBody>
                  <a:tcPr>
                    <a:solidFill>
                      <a:schemeClr val="bg1">
                        <a:lumMod val="85000"/>
                      </a:schemeClr>
                    </a:solidFill>
                  </a:tcPr>
                </a:tc>
                <a:extLst>
                  <a:ext uri="{0D108BD9-81ED-4DB2-BD59-A6C34878D82A}">
                    <a16:rowId xmlns:a16="http://schemas.microsoft.com/office/drawing/2014/main" val="2924446280"/>
                  </a:ext>
                </a:extLst>
              </a:tr>
              <a:tr h="672864">
                <a:tc>
                  <a:txBody>
                    <a:bodyPr/>
                    <a:lstStyle/>
                    <a:p>
                      <a:r>
                        <a:rPr lang="en-CN" sz="2400" dirty="0">
                          <a:latin typeface="+mj-lt"/>
                        </a:rPr>
                        <a:t>Low</a:t>
                      </a:r>
                      <a:r>
                        <a:rPr lang="en-US" altLang="zh-CN" sz="2400" dirty="0">
                          <a:latin typeface="+mj-lt"/>
                        </a:rPr>
                        <a:t>-First</a:t>
                      </a:r>
                      <a:r>
                        <a:rPr lang="zh-CN" altLang="en-US" sz="2400" dirty="0">
                          <a:latin typeface="+mj-lt"/>
                        </a:rPr>
                        <a:t> </a:t>
                      </a:r>
                      <a:r>
                        <a:rPr lang="en-US" altLang="zh-CN" sz="2400" dirty="0">
                          <a:latin typeface="+mj-lt"/>
                        </a:rPr>
                        <a:t>100</a:t>
                      </a:r>
                    </a:p>
                  </a:txBody>
                  <a:tcPr>
                    <a:noFill/>
                  </a:tcPr>
                </a:tc>
                <a:tc>
                  <a:txBody>
                    <a:bodyPr/>
                    <a:lstStyle/>
                    <a:p>
                      <a:pPr algn="ctr"/>
                      <a:r>
                        <a:rPr lang="en-CN" sz="2400" dirty="0">
                          <a:latin typeface="+mj-lt"/>
                        </a:rPr>
                        <a:t>2.223500 </a:t>
                      </a:r>
                    </a:p>
                  </a:txBody>
                  <a:tcPr>
                    <a:noFill/>
                  </a:tcPr>
                </a:tc>
                <a:tc>
                  <a:txBody>
                    <a:bodyPr/>
                    <a:lstStyle/>
                    <a:p>
                      <a:pPr algn="ctr"/>
                      <a:r>
                        <a:rPr lang="en-CN" sz="2400" dirty="0">
                          <a:latin typeface="+mj-lt"/>
                        </a:rPr>
                        <a:t>1.925000  </a:t>
                      </a:r>
                    </a:p>
                  </a:txBody>
                  <a:tcPr>
                    <a:noFill/>
                  </a:tcPr>
                </a:tc>
                <a:tc>
                  <a:txBody>
                    <a:bodyPr/>
                    <a:lstStyle/>
                    <a:p>
                      <a:pPr algn="ctr"/>
                      <a:r>
                        <a:rPr lang="en-CN" sz="2400" b="1" dirty="0">
                          <a:solidFill>
                            <a:schemeClr val="tx1"/>
                          </a:solidFill>
                          <a:latin typeface="+mj-lt"/>
                        </a:rPr>
                        <a:t> 2.240000</a:t>
                      </a:r>
                    </a:p>
                  </a:txBody>
                  <a:tcPr>
                    <a:solidFill>
                      <a:schemeClr val="accent6">
                        <a:lumMod val="20000"/>
                        <a:lumOff val="80000"/>
                      </a:schemeClr>
                    </a:solidFill>
                  </a:tcPr>
                </a:tc>
                <a:extLst>
                  <a:ext uri="{0D108BD9-81ED-4DB2-BD59-A6C34878D82A}">
                    <a16:rowId xmlns:a16="http://schemas.microsoft.com/office/drawing/2014/main" val="2879161420"/>
                  </a:ext>
                </a:extLst>
              </a:tr>
              <a:tr h="672864">
                <a:tc>
                  <a:txBody>
                    <a:bodyPr/>
                    <a:lstStyle/>
                    <a:p>
                      <a:r>
                        <a:rPr lang="en-US" altLang="zh-CN" sz="2400" dirty="0">
                          <a:latin typeface="+mj-lt"/>
                        </a:rPr>
                        <a:t>Low-Second</a:t>
                      </a:r>
                      <a:r>
                        <a:rPr lang="zh-CN" altLang="en-US" sz="2400" dirty="0">
                          <a:latin typeface="+mj-lt"/>
                        </a:rPr>
                        <a:t> </a:t>
                      </a:r>
                      <a:r>
                        <a:rPr lang="en-US" altLang="zh-CN" sz="2400" dirty="0">
                          <a:latin typeface="+mj-lt"/>
                        </a:rPr>
                        <a:t>100</a:t>
                      </a:r>
                      <a:endParaRPr lang="en-CN" sz="2400" dirty="0">
                        <a:latin typeface="+mj-lt"/>
                      </a:endParaRPr>
                    </a:p>
                  </a:txBody>
                  <a:tcPr>
                    <a:lnB w="12700" cap="flat" cmpd="sng" algn="ctr">
                      <a:solidFill>
                        <a:schemeClr val="tx1"/>
                      </a:solidFill>
                      <a:prstDash val="solid"/>
                      <a:round/>
                      <a:headEnd type="none" w="med" len="med"/>
                      <a:tailEnd type="none" w="med" len="med"/>
                    </a:lnB>
                    <a:noFill/>
                  </a:tcPr>
                </a:tc>
                <a:tc>
                  <a:txBody>
                    <a:bodyPr/>
                    <a:lstStyle/>
                    <a:p>
                      <a:pPr algn="ctr"/>
                      <a:r>
                        <a:rPr lang="en-CN" sz="2400" dirty="0">
                          <a:latin typeface="+mj-lt"/>
                        </a:rPr>
                        <a:t>2.632000 </a:t>
                      </a:r>
                    </a:p>
                  </a:txBody>
                  <a:tcPr>
                    <a:lnB w="12700" cap="flat" cmpd="sng" algn="ctr">
                      <a:solidFill>
                        <a:schemeClr val="tx1"/>
                      </a:solidFill>
                      <a:prstDash val="solid"/>
                      <a:round/>
                      <a:headEnd type="none" w="med" len="med"/>
                      <a:tailEnd type="none" w="med" len="med"/>
                    </a:lnB>
                    <a:noFill/>
                  </a:tcPr>
                </a:tc>
                <a:tc>
                  <a:txBody>
                    <a:bodyPr/>
                    <a:lstStyle/>
                    <a:p>
                      <a:pPr algn="ctr"/>
                      <a:r>
                        <a:rPr lang="en-CN" sz="2400" dirty="0">
                          <a:latin typeface="+mj-lt"/>
                        </a:rPr>
                        <a:t>2.333333</a:t>
                      </a:r>
                    </a:p>
                  </a:txBody>
                  <a:tcPr>
                    <a:lnB w="12700" cap="flat" cmpd="sng" algn="ctr">
                      <a:solidFill>
                        <a:schemeClr val="tx1"/>
                      </a:solidFill>
                      <a:prstDash val="solid"/>
                      <a:round/>
                      <a:headEnd type="none" w="med" len="med"/>
                      <a:tailEnd type="none" w="med" len="med"/>
                    </a:lnB>
                    <a:noFill/>
                  </a:tcPr>
                </a:tc>
                <a:tc>
                  <a:txBody>
                    <a:bodyPr/>
                    <a:lstStyle/>
                    <a:p>
                      <a:pPr algn="ctr"/>
                      <a:r>
                        <a:rPr lang="en-CN" sz="2400" b="1" dirty="0">
                          <a:solidFill>
                            <a:schemeClr val="tx1"/>
                          </a:solidFill>
                          <a:latin typeface="+mj-lt"/>
                        </a:rPr>
                        <a:t> 2.190000</a:t>
                      </a:r>
                    </a:p>
                  </a:txBody>
                  <a:tcPr>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62748640"/>
                  </a:ext>
                </a:extLst>
              </a:tr>
              <a:tr h="672864">
                <a:tc>
                  <a:txBody>
                    <a:bodyPr/>
                    <a:lstStyle/>
                    <a:p>
                      <a:r>
                        <a:rPr lang="en-US" altLang="zh-CN" sz="2400" dirty="0">
                          <a:solidFill>
                            <a:schemeClr val="tx1"/>
                          </a:solidFill>
                          <a:latin typeface="+mj-lt"/>
                        </a:rPr>
                        <a:t>High-First</a:t>
                      </a:r>
                      <a:r>
                        <a:rPr lang="zh-CN" altLang="en-US" sz="2400" dirty="0">
                          <a:solidFill>
                            <a:schemeClr val="tx1"/>
                          </a:solidFill>
                          <a:latin typeface="+mj-lt"/>
                        </a:rPr>
                        <a:t> </a:t>
                      </a:r>
                      <a:r>
                        <a:rPr lang="en-US" altLang="zh-CN" sz="2400" dirty="0">
                          <a:solidFill>
                            <a:schemeClr val="tx1"/>
                          </a:solidFill>
                          <a:latin typeface="+mj-lt"/>
                        </a:rPr>
                        <a:t>100</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solidFill>
                            <a:schemeClr val="tx1"/>
                          </a:solidFill>
                          <a:latin typeface="+mj-lt"/>
                        </a:rPr>
                        <a:t>2.450000  </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solidFill>
                            <a:schemeClr val="tx1"/>
                          </a:solidFill>
                          <a:latin typeface="+mj-lt"/>
                        </a:rPr>
                        <a:t>2.745714  </a:t>
                      </a:r>
                    </a:p>
                  </a:txBody>
                  <a:tcPr>
                    <a:lnT w="12700" cap="flat" cmpd="sng" algn="ctr">
                      <a:solidFill>
                        <a:schemeClr val="tx1"/>
                      </a:solidFill>
                      <a:prstDash val="solid"/>
                      <a:round/>
                      <a:headEnd type="none" w="med" len="med"/>
                      <a:tailEnd type="none" w="med" len="med"/>
                    </a:lnT>
                    <a:noFill/>
                  </a:tcPr>
                </a:tc>
                <a:tc>
                  <a:txBody>
                    <a:bodyPr/>
                    <a:lstStyle/>
                    <a:p>
                      <a:pPr algn="ctr"/>
                      <a:r>
                        <a:rPr lang="en-CN" sz="2400" b="1" dirty="0">
                          <a:solidFill>
                            <a:schemeClr val="tx1"/>
                          </a:solidFill>
                          <a:latin typeface="+mj-lt"/>
                        </a:rPr>
                        <a:t>2.435263 </a:t>
                      </a:r>
                    </a:p>
                  </a:txBody>
                  <a:tcPr>
                    <a:lnT w="12700" cap="flat" cmpd="sng" algn="ctr">
                      <a:solidFill>
                        <a:schemeClr val="tx1"/>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1535794458"/>
                  </a:ext>
                </a:extLst>
              </a:tr>
              <a:tr h="672864">
                <a:tc>
                  <a:txBody>
                    <a:bodyPr/>
                    <a:lstStyle/>
                    <a:p>
                      <a:r>
                        <a:rPr lang="en-US" altLang="zh-CN" sz="2400" dirty="0">
                          <a:solidFill>
                            <a:schemeClr val="tx1"/>
                          </a:solidFill>
                          <a:latin typeface="+mj-lt"/>
                        </a:rPr>
                        <a:t>High-Second</a:t>
                      </a:r>
                      <a:r>
                        <a:rPr lang="zh-CN" altLang="en-US" sz="2400" dirty="0">
                          <a:solidFill>
                            <a:schemeClr val="tx1"/>
                          </a:solidFill>
                          <a:latin typeface="+mj-lt"/>
                        </a:rPr>
                        <a:t> </a:t>
                      </a:r>
                      <a:r>
                        <a:rPr lang="en-US" altLang="zh-CN" sz="2400" dirty="0">
                          <a:solidFill>
                            <a:schemeClr val="tx1"/>
                          </a:solidFill>
                          <a:latin typeface="+mj-lt"/>
                        </a:rPr>
                        <a:t>100</a:t>
                      </a:r>
                      <a:endParaRPr lang="en-CN" sz="2400" dirty="0">
                        <a:solidFill>
                          <a:schemeClr val="tx1"/>
                        </a:solidFill>
                        <a:latin typeface="+mj-lt"/>
                      </a:endParaRPr>
                    </a:p>
                  </a:txBody>
                  <a:tcPr>
                    <a:noFill/>
                  </a:tcPr>
                </a:tc>
                <a:tc>
                  <a:txBody>
                    <a:bodyPr/>
                    <a:lstStyle/>
                    <a:p>
                      <a:pPr algn="ctr"/>
                      <a:r>
                        <a:rPr lang="en-CN" sz="2400" dirty="0">
                          <a:solidFill>
                            <a:schemeClr val="tx1"/>
                          </a:solidFill>
                          <a:latin typeface="+mj-lt"/>
                        </a:rPr>
                        <a:t>3.500000 </a:t>
                      </a:r>
                    </a:p>
                  </a:txBody>
                  <a:tcPr>
                    <a:noFill/>
                  </a:tcPr>
                </a:tc>
                <a:tc>
                  <a:txBody>
                    <a:bodyPr/>
                    <a:lstStyle/>
                    <a:p>
                      <a:pPr algn="ctr"/>
                      <a:r>
                        <a:rPr lang="en-US" altLang="zh-CN" sz="2400" dirty="0">
                          <a:solidFill>
                            <a:schemeClr val="tx1"/>
                          </a:solidFill>
                          <a:latin typeface="+mj-lt"/>
                        </a:rPr>
                        <a:t>3</a:t>
                      </a:r>
                      <a:r>
                        <a:rPr lang="en-CN" sz="2400" dirty="0">
                          <a:solidFill>
                            <a:schemeClr val="tx1"/>
                          </a:solidFill>
                          <a:latin typeface="+mj-lt"/>
                        </a:rPr>
                        <a:t>.315714</a:t>
                      </a:r>
                    </a:p>
                  </a:txBody>
                  <a:tcPr>
                    <a:noFill/>
                  </a:tcPr>
                </a:tc>
                <a:tc>
                  <a:txBody>
                    <a:bodyPr/>
                    <a:lstStyle/>
                    <a:p>
                      <a:pPr algn="ctr"/>
                      <a:r>
                        <a:rPr lang="en-CN" sz="2400" b="1" dirty="0">
                          <a:solidFill>
                            <a:schemeClr val="tx1"/>
                          </a:solidFill>
                          <a:latin typeface="+mj-lt"/>
                        </a:rPr>
                        <a:t>2.725789</a:t>
                      </a:r>
                    </a:p>
                  </a:txBody>
                  <a:tcPr>
                    <a:solidFill>
                      <a:schemeClr val="accent6">
                        <a:lumMod val="20000"/>
                        <a:lumOff val="80000"/>
                      </a:schemeClr>
                    </a:solidFill>
                  </a:tcPr>
                </a:tc>
                <a:extLst>
                  <a:ext uri="{0D108BD9-81ED-4DB2-BD59-A6C34878D82A}">
                    <a16:rowId xmlns:a16="http://schemas.microsoft.com/office/drawing/2014/main" val="3503995591"/>
                  </a:ext>
                </a:extLst>
              </a:tr>
            </a:tbl>
          </a:graphicData>
        </a:graphic>
      </p:graphicFrame>
      <p:sp>
        <p:nvSpPr>
          <p:cNvPr id="8" name="TextBox 7">
            <a:extLst>
              <a:ext uri="{FF2B5EF4-FFF2-40B4-BE49-F238E27FC236}">
                <a16:creationId xmlns:a16="http://schemas.microsoft.com/office/drawing/2014/main" id="{996EB909-B122-CCB1-E525-70DDC420C7AA}"/>
              </a:ext>
            </a:extLst>
          </p:cNvPr>
          <p:cNvSpPr txBox="1"/>
          <p:nvPr/>
        </p:nvSpPr>
        <p:spPr>
          <a:xfrm>
            <a:off x="7661258" y="2481414"/>
            <a:ext cx="4259396" cy="1569660"/>
          </a:xfrm>
          <a:prstGeom prst="rect">
            <a:avLst/>
          </a:prstGeom>
          <a:noFill/>
        </p:spPr>
        <p:txBody>
          <a:bodyPr wrap="square">
            <a:spAutoFit/>
          </a:bodyPr>
          <a:lstStyle/>
          <a:p>
            <a:r>
              <a:rPr lang="en-US" altLang="zh-CN" sz="2400" dirty="0">
                <a:solidFill>
                  <a:srgbClr val="374151"/>
                </a:solidFill>
                <a:latin typeface="+mj-lt"/>
              </a:rPr>
              <a:t>Initial low performers, who tried more bundling early on and adjusted down later, ended up improving performance</a:t>
            </a:r>
          </a:p>
        </p:txBody>
      </p:sp>
      <p:sp>
        <p:nvSpPr>
          <p:cNvPr id="4" name="TextBox 3">
            <a:extLst>
              <a:ext uri="{FF2B5EF4-FFF2-40B4-BE49-F238E27FC236}">
                <a16:creationId xmlns:a16="http://schemas.microsoft.com/office/drawing/2014/main" id="{5141862E-DA00-379B-53A6-889C8B2ECE3D}"/>
              </a:ext>
            </a:extLst>
          </p:cNvPr>
          <p:cNvSpPr txBox="1"/>
          <p:nvPr/>
        </p:nvSpPr>
        <p:spPr>
          <a:xfrm>
            <a:off x="7661258" y="1738392"/>
            <a:ext cx="3183205" cy="400110"/>
          </a:xfrm>
          <a:prstGeom prst="rect">
            <a:avLst/>
          </a:prstGeom>
          <a:solidFill>
            <a:schemeClr val="bg1">
              <a:lumMod val="95000"/>
            </a:schemeClr>
          </a:solidFill>
        </p:spPr>
        <p:txBody>
          <a:bodyPr wrap="square">
            <a:spAutoFit/>
          </a:bodyPr>
          <a:lstStyle/>
          <a:p>
            <a:r>
              <a:rPr lang="en-US" altLang="zh-CN" sz="2000" dirty="0">
                <a:solidFill>
                  <a:srgbClr val="374151"/>
                </a:solidFill>
                <a:latin typeface="+mj-lt"/>
              </a:rPr>
              <a:t># average concurrent orders</a:t>
            </a:r>
          </a:p>
        </p:txBody>
      </p:sp>
      <p:cxnSp>
        <p:nvCxnSpPr>
          <p:cNvPr id="9" name="Straight Arrow Connector 8">
            <a:extLst>
              <a:ext uri="{FF2B5EF4-FFF2-40B4-BE49-F238E27FC236}">
                <a16:creationId xmlns:a16="http://schemas.microsoft.com/office/drawing/2014/main" id="{08AA389D-1A75-220C-70AA-BF047323ACF1}"/>
              </a:ext>
            </a:extLst>
          </p:cNvPr>
          <p:cNvCxnSpPr>
            <a:cxnSpLocks/>
          </p:cNvCxnSpPr>
          <p:nvPr/>
        </p:nvCxnSpPr>
        <p:spPr>
          <a:xfrm flipH="1">
            <a:off x="7249399" y="2121734"/>
            <a:ext cx="556455" cy="719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78C50A1-F406-D814-60E4-F1C7BA896604}"/>
              </a:ext>
            </a:extLst>
          </p:cNvPr>
          <p:cNvSpPr/>
          <p:nvPr/>
        </p:nvSpPr>
        <p:spPr>
          <a:xfrm>
            <a:off x="365205" y="3947532"/>
            <a:ext cx="7296053" cy="15611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38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8967399" cy="1015663"/>
            <a:chOff x="40098" y="379934"/>
            <a:chExt cx="8967399"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7984152" cy="84388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Learning</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to</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Bundle</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Right</a:t>
              </a:r>
              <a:endParaRPr lang="en-CN" sz="2800">
                <a:solidFill>
                  <a:srgbClr val="B16E02"/>
                </a:solidFill>
                <a:latin typeface="Helvetica" pitchFamily="2"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4" y="1161470"/>
            <a:ext cx="9619013"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What</a:t>
            </a:r>
            <a:r>
              <a:rPr lang="zh-CN" altLang="en-US" sz="2800" dirty="0">
                <a:solidFill>
                  <a:srgbClr val="374151"/>
                </a:solidFill>
                <a:latin typeface="+mj-lt"/>
              </a:rPr>
              <a:t> </a:t>
            </a:r>
            <a:r>
              <a:rPr lang="en-US" altLang="zh-CN" sz="2800" dirty="0">
                <a:solidFill>
                  <a:srgbClr val="374151"/>
                </a:solidFill>
                <a:latin typeface="+mj-lt"/>
              </a:rPr>
              <a:t>bundle</a:t>
            </a:r>
            <a:r>
              <a:rPr lang="zh-CN" altLang="en-US" sz="2800" dirty="0">
                <a:solidFill>
                  <a:srgbClr val="374151"/>
                </a:solidFill>
                <a:latin typeface="+mj-lt"/>
              </a:rPr>
              <a:t> </a:t>
            </a:r>
            <a:r>
              <a:rPr lang="en-US" altLang="zh-CN" sz="2800" dirty="0">
                <a:solidFill>
                  <a:srgbClr val="374151"/>
                </a:solidFill>
                <a:latin typeface="+mj-lt"/>
              </a:rPr>
              <a:t>behaviors</a:t>
            </a:r>
            <a:r>
              <a:rPr lang="zh-CN" altLang="en-US" sz="2800" dirty="0">
                <a:solidFill>
                  <a:srgbClr val="374151"/>
                </a:solidFill>
                <a:latin typeface="+mj-lt"/>
              </a:rPr>
              <a:t> </a:t>
            </a:r>
            <a:r>
              <a:rPr lang="en-US" altLang="zh-CN" sz="2800" dirty="0">
                <a:solidFill>
                  <a:srgbClr val="374151"/>
                </a:solidFill>
                <a:latin typeface="+mj-lt"/>
              </a:rPr>
              <a:t>make</a:t>
            </a:r>
            <a:r>
              <a:rPr lang="zh-CN" altLang="en-US" sz="2800" dirty="0">
                <a:solidFill>
                  <a:srgbClr val="374151"/>
                </a:solidFill>
                <a:latin typeface="+mj-lt"/>
              </a:rPr>
              <a:t> </a:t>
            </a:r>
            <a:r>
              <a:rPr lang="en-US" altLang="zh-CN" sz="2800" dirty="0">
                <a:solidFill>
                  <a:srgbClr val="374151"/>
                </a:solidFill>
                <a:latin typeface="+mj-lt"/>
              </a:rPr>
              <a:t>people</a:t>
            </a:r>
            <a:r>
              <a:rPr lang="zh-CN" altLang="en-US" sz="2800" dirty="0">
                <a:solidFill>
                  <a:srgbClr val="374151"/>
                </a:solidFill>
                <a:latin typeface="+mj-lt"/>
              </a:rPr>
              <a:t> </a:t>
            </a:r>
            <a:r>
              <a:rPr lang="en-US" altLang="zh-CN" sz="2800" dirty="0">
                <a:solidFill>
                  <a:srgbClr val="374151"/>
                </a:solidFill>
                <a:latin typeface="+mj-lt"/>
              </a:rPr>
              <a:t>improve?</a:t>
            </a:r>
          </a:p>
        </p:txBody>
      </p:sp>
      <p:graphicFrame>
        <p:nvGraphicFramePr>
          <p:cNvPr id="7" name="Table 6">
            <a:extLst>
              <a:ext uri="{FF2B5EF4-FFF2-40B4-BE49-F238E27FC236}">
                <a16:creationId xmlns:a16="http://schemas.microsoft.com/office/drawing/2014/main" id="{EB047C5A-F9FB-B4A9-195C-5BC263C201B9}"/>
              </a:ext>
            </a:extLst>
          </p:cNvPr>
          <p:cNvGraphicFramePr>
            <a:graphicFrameLocks noGrp="1"/>
          </p:cNvGraphicFramePr>
          <p:nvPr>
            <p:extLst>
              <p:ext uri="{D42A27DB-BD31-4B8C-83A1-F6EECF244321}">
                <p14:modId xmlns:p14="http://schemas.microsoft.com/office/powerpoint/2010/main" val="704009803"/>
              </p:ext>
            </p:extLst>
          </p:nvPr>
        </p:nvGraphicFramePr>
        <p:xfrm>
          <a:off x="365205" y="1984886"/>
          <a:ext cx="7069383" cy="3364320"/>
        </p:xfrm>
        <a:graphic>
          <a:graphicData uri="http://schemas.openxmlformats.org/drawingml/2006/table">
            <a:tbl>
              <a:tblPr firstRow="1" bandRow="1">
                <a:tableStyleId>{5C22544A-7EE6-4342-B048-85BDC9FD1C3A}</a:tableStyleId>
              </a:tblPr>
              <a:tblGrid>
                <a:gridCol w="2283294">
                  <a:extLst>
                    <a:ext uri="{9D8B030D-6E8A-4147-A177-3AD203B41FA5}">
                      <a16:colId xmlns:a16="http://schemas.microsoft.com/office/drawing/2014/main" val="1027535384"/>
                    </a:ext>
                  </a:extLst>
                </a:gridCol>
                <a:gridCol w="1486092">
                  <a:extLst>
                    <a:ext uri="{9D8B030D-6E8A-4147-A177-3AD203B41FA5}">
                      <a16:colId xmlns:a16="http://schemas.microsoft.com/office/drawing/2014/main" val="3715516194"/>
                    </a:ext>
                  </a:extLst>
                </a:gridCol>
                <a:gridCol w="1532651">
                  <a:extLst>
                    <a:ext uri="{9D8B030D-6E8A-4147-A177-3AD203B41FA5}">
                      <a16:colId xmlns:a16="http://schemas.microsoft.com/office/drawing/2014/main" val="1794443846"/>
                    </a:ext>
                  </a:extLst>
                </a:gridCol>
                <a:gridCol w="1767346">
                  <a:extLst>
                    <a:ext uri="{9D8B030D-6E8A-4147-A177-3AD203B41FA5}">
                      <a16:colId xmlns:a16="http://schemas.microsoft.com/office/drawing/2014/main" val="3052228784"/>
                    </a:ext>
                  </a:extLst>
                </a:gridCol>
              </a:tblGrid>
              <a:tr h="672864">
                <a:tc>
                  <a:txBody>
                    <a:bodyPr/>
                    <a:lstStyle/>
                    <a:p>
                      <a:r>
                        <a:rPr lang="en-CN" sz="2400" dirty="0">
                          <a:solidFill>
                            <a:schemeClr val="tx1"/>
                          </a:solidFill>
                          <a:latin typeface="+mj-lt"/>
                        </a:rPr>
                        <a:t>Start\End</a:t>
                      </a:r>
                    </a:p>
                  </a:txBody>
                  <a:tcPr>
                    <a:solidFill>
                      <a:schemeClr val="bg1">
                        <a:lumMod val="85000"/>
                      </a:schemeClr>
                    </a:solidFill>
                  </a:tcPr>
                </a:tc>
                <a:tc>
                  <a:txBody>
                    <a:bodyPr/>
                    <a:lstStyle/>
                    <a:p>
                      <a:pPr algn="ctr"/>
                      <a:r>
                        <a:rPr lang="en-CN" sz="2400" dirty="0">
                          <a:solidFill>
                            <a:schemeClr val="tx1"/>
                          </a:solidFill>
                          <a:latin typeface="+mj-lt"/>
                        </a:rPr>
                        <a:t>Low</a:t>
                      </a:r>
                    </a:p>
                  </a:txBody>
                  <a:tcPr>
                    <a:solidFill>
                      <a:schemeClr val="bg1">
                        <a:lumMod val="85000"/>
                      </a:schemeClr>
                    </a:solidFill>
                  </a:tcPr>
                </a:tc>
                <a:tc>
                  <a:txBody>
                    <a:bodyPr/>
                    <a:lstStyle/>
                    <a:p>
                      <a:pPr algn="ctr"/>
                      <a:r>
                        <a:rPr lang="en-CN" sz="2400" dirty="0">
                          <a:solidFill>
                            <a:schemeClr val="tx1"/>
                          </a:solidFill>
                          <a:latin typeface="+mj-lt"/>
                        </a:rPr>
                        <a:t>Medium</a:t>
                      </a:r>
                    </a:p>
                  </a:txBody>
                  <a:tcPr>
                    <a:solidFill>
                      <a:schemeClr val="bg1">
                        <a:lumMod val="85000"/>
                      </a:schemeClr>
                    </a:solidFill>
                  </a:tcPr>
                </a:tc>
                <a:tc>
                  <a:txBody>
                    <a:bodyPr/>
                    <a:lstStyle/>
                    <a:p>
                      <a:pPr algn="ctr"/>
                      <a:r>
                        <a:rPr lang="en-CN" sz="2400" b="1" dirty="0">
                          <a:solidFill>
                            <a:schemeClr val="tx1"/>
                          </a:solidFill>
                          <a:latin typeface="+mj-lt"/>
                        </a:rPr>
                        <a:t>High</a:t>
                      </a:r>
                    </a:p>
                  </a:txBody>
                  <a:tcPr>
                    <a:solidFill>
                      <a:schemeClr val="bg1">
                        <a:lumMod val="85000"/>
                      </a:schemeClr>
                    </a:solidFill>
                  </a:tcPr>
                </a:tc>
                <a:extLst>
                  <a:ext uri="{0D108BD9-81ED-4DB2-BD59-A6C34878D82A}">
                    <a16:rowId xmlns:a16="http://schemas.microsoft.com/office/drawing/2014/main" val="2924446280"/>
                  </a:ext>
                </a:extLst>
              </a:tr>
              <a:tr h="672864">
                <a:tc>
                  <a:txBody>
                    <a:bodyPr/>
                    <a:lstStyle/>
                    <a:p>
                      <a:r>
                        <a:rPr lang="en-CN" sz="2400" dirty="0">
                          <a:latin typeface="+mj-lt"/>
                        </a:rPr>
                        <a:t>Low</a:t>
                      </a:r>
                      <a:r>
                        <a:rPr lang="en-US" altLang="zh-CN" sz="2400" dirty="0">
                          <a:latin typeface="+mj-lt"/>
                        </a:rPr>
                        <a:t>-First</a:t>
                      </a:r>
                      <a:r>
                        <a:rPr lang="zh-CN" altLang="en-US" sz="2400" dirty="0">
                          <a:latin typeface="+mj-lt"/>
                        </a:rPr>
                        <a:t> </a:t>
                      </a:r>
                      <a:r>
                        <a:rPr lang="en-US" altLang="zh-CN" sz="2400" dirty="0">
                          <a:latin typeface="+mj-lt"/>
                        </a:rPr>
                        <a:t>100</a:t>
                      </a:r>
                    </a:p>
                  </a:txBody>
                  <a:tcPr>
                    <a:noFill/>
                  </a:tcPr>
                </a:tc>
                <a:tc>
                  <a:txBody>
                    <a:bodyPr/>
                    <a:lstStyle/>
                    <a:p>
                      <a:pPr algn="ctr"/>
                      <a:r>
                        <a:rPr lang="en-CN" sz="2400" dirty="0">
                          <a:latin typeface="+mj-lt"/>
                        </a:rPr>
                        <a:t>2.223500 </a:t>
                      </a:r>
                    </a:p>
                  </a:txBody>
                  <a:tcPr>
                    <a:noFill/>
                  </a:tcPr>
                </a:tc>
                <a:tc>
                  <a:txBody>
                    <a:bodyPr/>
                    <a:lstStyle/>
                    <a:p>
                      <a:pPr algn="ctr"/>
                      <a:r>
                        <a:rPr lang="en-CN" sz="2400" dirty="0">
                          <a:latin typeface="+mj-lt"/>
                        </a:rPr>
                        <a:t>1.925000  </a:t>
                      </a:r>
                    </a:p>
                  </a:txBody>
                  <a:tcPr>
                    <a:noFill/>
                  </a:tcPr>
                </a:tc>
                <a:tc>
                  <a:txBody>
                    <a:bodyPr/>
                    <a:lstStyle/>
                    <a:p>
                      <a:pPr algn="ctr"/>
                      <a:r>
                        <a:rPr lang="en-CN" sz="2400" b="1" dirty="0">
                          <a:solidFill>
                            <a:schemeClr val="tx1"/>
                          </a:solidFill>
                          <a:latin typeface="+mj-lt"/>
                        </a:rPr>
                        <a:t> 2.240000</a:t>
                      </a:r>
                    </a:p>
                  </a:txBody>
                  <a:tcPr>
                    <a:solidFill>
                      <a:schemeClr val="accent6">
                        <a:lumMod val="20000"/>
                        <a:lumOff val="80000"/>
                      </a:schemeClr>
                    </a:solidFill>
                  </a:tcPr>
                </a:tc>
                <a:extLst>
                  <a:ext uri="{0D108BD9-81ED-4DB2-BD59-A6C34878D82A}">
                    <a16:rowId xmlns:a16="http://schemas.microsoft.com/office/drawing/2014/main" val="2879161420"/>
                  </a:ext>
                </a:extLst>
              </a:tr>
              <a:tr h="672864">
                <a:tc>
                  <a:txBody>
                    <a:bodyPr/>
                    <a:lstStyle/>
                    <a:p>
                      <a:r>
                        <a:rPr lang="en-US" altLang="zh-CN" sz="2400" dirty="0">
                          <a:latin typeface="+mj-lt"/>
                        </a:rPr>
                        <a:t>Low-Second</a:t>
                      </a:r>
                      <a:r>
                        <a:rPr lang="zh-CN" altLang="en-US" sz="2400" dirty="0">
                          <a:latin typeface="+mj-lt"/>
                        </a:rPr>
                        <a:t> </a:t>
                      </a:r>
                      <a:r>
                        <a:rPr lang="en-US" altLang="zh-CN" sz="2400" dirty="0">
                          <a:latin typeface="+mj-lt"/>
                        </a:rPr>
                        <a:t>100</a:t>
                      </a:r>
                      <a:endParaRPr lang="en-CN" sz="2400" dirty="0">
                        <a:latin typeface="+mj-lt"/>
                      </a:endParaRPr>
                    </a:p>
                  </a:txBody>
                  <a:tcPr>
                    <a:lnB w="12700" cap="flat" cmpd="sng" algn="ctr">
                      <a:solidFill>
                        <a:schemeClr val="tx1"/>
                      </a:solidFill>
                      <a:prstDash val="solid"/>
                      <a:round/>
                      <a:headEnd type="none" w="med" len="med"/>
                      <a:tailEnd type="none" w="med" len="med"/>
                    </a:lnB>
                    <a:noFill/>
                  </a:tcPr>
                </a:tc>
                <a:tc>
                  <a:txBody>
                    <a:bodyPr/>
                    <a:lstStyle/>
                    <a:p>
                      <a:pPr algn="ctr"/>
                      <a:r>
                        <a:rPr lang="en-CN" sz="2400" dirty="0">
                          <a:latin typeface="+mj-lt"/>
                        </a:rPr>
                        <a:t>2.632000 </a:t>
                      </a:r>
                    </a:p>
                  </a:txBody>
                  <a:tcPr>
                    <a:lnB w="12700" cap="flat" cmpd="sng" algn="ctr">
                      <a:solidFill>
                        <a:schemeClr val="tx1"/>
                      </a:solidFill>
                      <a:prstDash val="solid"/>
                      <a:round/>
                      <a:headEnd type="none" w="med" len="med"/>
                      <a:tailEnd type="none" w="med" len="med"/>
                    </a:lnB>
                    <a:noFill/>
                  </a:tcPr>
                </a:tc>
                <a:tc>
                  <a:txBody>
                    <a:bodyPr/>
                    <a:lstStyle/>
                    <a:p>
                      <a:pPr algn="ctr"/>
                      <a:r>
                        <a:rPr lang="en-CN" sz="2400" dirty="0">
                          <a:latin typeface="+mj-lt"/>
                        </a:rPr>
                        <a:t>2.333333</a:t>
                      </a:r>
                    </a:p>
                  </a:txBody>
                  <a:tcPr>
                    <a:lnB w="12700" cap="flat" cmpd="sng" algn="ctr">
                      <a:solidFill>
                        <a:schemeClr val="tx1"/>
                      </a:solidFill>
                      <a:prstDash val="solid"/>
                      <a:round/>
                      <a:headEnd type="none" w="med" len="med"/>
                      <a:tailEnd type="none" w="med" len="med"/>
                    </a:lnB>
                    <a:noFill/>
                  </a:tcPr>
                </a:tc>
                <a:tc>
                  <a:txBody>
                    <a:bodyPr/>
                    <a:lstStyle/>
                    <a:p>
                      <a:pPr algn="ctr"/>
                      <a:r>
                        <a:rPr lang="en-CN" sz="2400" b="1" dirty="0">
                          <a:solidFill>
                            <a:schemeClr val="tx1"/>
                          </a:solidFill>
                          <a:latin typeface="+mj-lt"/>
                        </a:rPr>
                        <a:t> 2.190000</a:t>
                      </a:r>
                    </a:p>
                  </a:txBody>
                  <a:tcPr>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62748640"/>
                  </a:ext>
                </a:extLst>
              </a:tr>
              <a:tr h="672864">
                <a:tc>
                  <a:txBody>
                    <a:bodyPr/>
                    <a:lstStyle/>
                    <a:p>
                      <a:r>
                        <a:rPr lang="en-US" altLang="zh-CN" sz="2400" dirty="0">
                          <a:solidFill>
                            <a:schemeClr val="tx1"/>
                          </a:solidFill>
                          <a:latin typeface="+mj-lt"/>
                        </a:rPr>
                        <a:t>High-First</a:t>
                      </a:r>
                      <a:r>
                        <a:rPr lang="zh-CN" altLang="en-US" sz="2400" dirty="0">
                          <a:solidFill>
                            <a:schemeClr val="tx1"/>
                          </a:solidFill>
                          <a:latin typeface="+mj-lt"/>
                        </a:rPr>
                        <a:t> </a:t>
                      </a:r>
                      <a:r>
                        <a:rPr lang="en-US" altLang="zh-CN" sz="2400" dirty="0">
                          <a:solidFill>
                            <a:schemeClr val="tx1"/>
                          </a:solidFill>
                          <a:latin typeface="+mj-lt"/>
                        </a:rPr>
                        <a:t>100</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solidFill>
                            <a:schemeClr val="tx1"/>
                          </a:solidFill>
                          <a:latin typeface="+mj-lt"/>
                        </a:rPr>
                        <a:t>2.450000  </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solidFill>
                            <a:schemeClr val="tx1"/>
                          </a:solidFill>
                          <a:latin typeface="+mj-lt"/>
                        </a:rPr>
                        <a:t>2.745714  </a:t>
                      </a:r>
                    </a:p>
                  </a:txBody>
                  <a:tcPr>
                    <a:lnT w="12700" cap="flat" cmpd="sng" algn="ctr">
                      <a:solidFill>
                        <a:schemeClr val="tx1"/>
                      </a:solidFill>
                      <a:prstDash val="solid"/>
                      <a:round/>
                      <a:headEnd type="none" w="med" len="med"/>
                      <a:tailEnd type="none" w="med" len="med"/>
                    </a:lnT>
                    <a:noFill/>
                  </a:tcPr>
                </a:tc>
                <a:tc>
                  <a:txBody>
                    <a:bodyPr/>
                    <a:lstStyle/>
                    <a:p>
                      <a:pPr algn="ctr"/>
                      <a:r>
                        <a:rPr lang="en-CN" sz="2400" b="1" dirty="0">
                          <a:solidFill>
                            <a:schemeClr val="tx1"/>
                          </a:solidFill>
                          <a:latin typeface="+mj-lt"/>
                        </a:rPr>
                        <a:t>2.435263 </a:t>
                      </a:r>
                    </a:p>
                  </a:txBody>
                  <a:tcPr>
                    <a:lnT w="12700" cap="flat" cmpd="sng" algn="ctr">
                      <a:solidFill>
                        <a:schemeClr val="tx1"/>
                      </a:solidFill>
                      <a:prstDash val="solid"/>
                      <a:round/>
                      <a:headEnd type="none" w="med" len="med"/>
                      <a:tailEnd type="none" w="med" len="med"/>
                    </a:lnT>
                    <a:solidFill>
                      <a:schemeClr val="accent6">
                        <a:lumMod val="20000"/>
                        <a:lumOff val="80000"/>
                      </a:schemeClr>
                    </a:solidFill>
                  </a:tcPr>
                </a:tc>
                <a:extLst>
                  <a:ext uri="{0D108BD9-81ED-4DB2-BD59-A6C34878D82A}">
                    <a16:rowId xmlns:a16="http://schemas.microsoft.com/office/drawing/2014/main" val="1535794458"/>
                  </a:ext>
                </a:extLst>
              </a:tr>
              <a:tr h="672864">
                <a:tc>
                  <a:txBody>
                    <a:bodyPr/>
                    <a:lstStyle/>
                    <a:p>
                      <a:r>
                        <a:rPr lang="en-US" altLang="zh-CN" sz="2400" dirty="0">
                          <a:solidFill>
                            <a:schemeClr val="tx1"/>
                          </a:solidFill>
                          <a:latin typeface="+mj-lt"/>
                        </a:rPr>
                        <a:t>High-Second</a:t>
                      </a:r>
                      <a:r>
                        <a:rPr lang="zh-CN" altLang="en-US" sz="2400" dirty="0">
                          <a:solidFill>
                            <a:schemeClr val="tx1"/>
                          </a:solidFill>
                          <a:latin typeface="+mj-lt"/>
                        </a:rPr>
                        <a:t> </a:t>
                      </a:r>
                      <a:r>
                        <a:rPr lang="en-US" altLang="zh-CN" sz="2400" dirty="0">
                          <a:solidFill>
                            <a:schemeClr val="tx1"/>
                          </a:solidFill>
                          <a:latin typeface="+mj-lt"/>
                        </a:rPr>
                        <a:t>100</a:t>
                      </a:r>
                      <a:endParaRPr lang="en-CN" sz="2400" dirty="0">
                        <a:solidFill>
                          <a:schemeClr val="tx1"/>
                        </a:solidFill>
                        <a:latin typeface="+mj-lt"/>
                      </a:endParaRPr>
                    </a:p>
                  </a:txBody>
                  <a:tcPr>
                    <a:noFill/>
                  </a:tcPr>
                </a:tc>
                <a:tc>
                  <a:txBody>
                    <a:bodyPr/>
                    <a:lstStyle/>
                    <a:p>
                      <a:pPr algn="ctr"/>
                      <a:r>
                        <a:rPr lang="en-CN" sz="2400" dirty="0">
                          <a:solidFill>
                            <a:schemeClr val="tx1"/>
                          </a:solidFill>
                          <a:latin typeface="+mj-lt"/>
                        </a:rPr>
                        <a:t>3.500000 </a:t>
                      </a:r>
                    </a:p>
                  </a:txBody>
                  <a:tcPr>
                    <a:noFill/>
                  </a:tcPr>
                </a:tc>
                <a:tc>
                  <a:txBody>
                    <a:bodyPr/>
                    <a:lstStyle/>
                    <a:p>
                      <a:pPr algn="ctr"/>
                      <a:r>
                        <a:rPr lang="en-US" altLang="zh-CN" sz="2400" dirty="0">
                          <a:solidFill>
                            <a:schemeClr val="tx1"/>
                          </a:solidFill>
                          <a:latin typeface="+mj-lt"/>
                        </a:rPr>
                        <a:t>3</a:t>
                      </a:r>
                      <a:r>
                        <a:rPr lang="en-CN" sz="2400" dirty="0">
                          <a:solidFill>
                            <a:schemeClr val="tx1"/>
                          </a:solidFill>
                          <a:latin typeface="+mj-lt"/>
                        </a:rPr>
                        <a:t>.315714</a:t>
                      </a:r>
                    </a:p>
                  </a:txBody>
                  <a:tcPr>
                    <a:noFill/>
                  </a:tcPr>
                </a:tc>
                <a:tc>
                  <a:txBody>
                    <a:bodyPr/>
                    <a:lstStyle/>
                    <a:p>
                      <a:pPr algn="ctr"/>
                      <a:r>
                        <a:rPr lang="en-CN" sz="2400" b="1" dirty="0">
                          <a:solidFill>
                            <a:schemeClr val="tx1"/>
                          </a:solidFill>
                          <a:latin typeface="+mj-lt"/>
                        </a:rPr>
                        <a:t>2.725789</a:t>
                      </a:r>
                    </a:p>
                  </a:txBody>
                  <a:tcPr>
                    <a:solidFill>
                      <a:schemeClr val="accent6">
                        <a:lumMod val="20000"/>
                        <a:lumOff val="80000"/>
                      </a:schemeClr>
                    </a:solidFill>
                  </a:tcPr>
                </a:tc>
                <a:extLst>
                  <a:ext uri="{0D108BD9-81ED-4DB2-BD59-A6C34878D82A}">
                    <a16:rowId xmlns:a16="http://schemas.microsoft.com/office/drawing/2014/main" val="3503995591"/>
                  </a:ext>
                </a:extLst>
              </a:tr>
            </a:tbl>
          </a:graphicData>
        </a:graphic>
      </p:graphicFrame>
      <p:sp>
        <p:nvSpPr>
          <p:cNvPr id="8" name="TextBox 7">
            <a:extLst>
              <a:ext uri="{FF2B5EF4-FFF2-40B4-BE49-F238E27FC236}">
                <a16:creationId xmlns:a16="http://schemas.microsoft.com/office/drawing/2014/main" id="{996EB909-B122-CCB1-E525-70DDC420C7AA}"/>
              </a:ext>
            </a:extLst>
          </p:cNvPr>
          <p:cNvSpPr txBox="1"/>
          <p:nvPr/>
        </p:nvSpPr>
        <p:spPr>
          <a:xfrm>
            <a:off x="7661258" y="2481414"/>
            <a:ext cx="4259396" cy="1569660"/>
          </a:xfrm>
          <a:prstGeom prst="rect">
            <a:avLst/>
          </a:prstGeom>
          <a:noFill/>
        </p:spPr>
        <p:txBody>
          <a:bodyPr wrap="square">
            <a:spAutoFit/>
          </a:bodyPr>
          <a:lstStyle/>
          <a:p>
            <a:r>
              <a:rPr lang="en-US" altLang="zh-CN" sz="2400" dirty="0">
                <a:solidFill>
                  <a:srgbClr val="374151"/>
                </a:solidFill>
                <a:latin typeface="+mj-lt"/>
              </a:rPr>
              <a:t>Initial low performers, who tried more bundling early on and adjusted down later, ended up improving performance</a:t>
            </a:r>
          </a:p>
        </p:txBody>
      </p:sp>
      <p:sp>
        <p:nvSpPr>
          <p:cNvPr id="4" name="TextBox 3">
            <a:extLst>
              <a:ext uri="{FF2B5EF4-FFF2-40B4-BE49-F238E27FC236}">
                <a16:creationId xmlns:a16="http://schemas.microsoft.com/office/drawing/2014/main" id="{5141862E-DA00-379B-53A6-889C8B2ECE3D}"/>
              </a:ext>
            </a:extLst>
          </p:cNvPr>
          <p:cNvSpPr txBox="1"/>
          <p:nvPr/>
        </p:nvSpPr>
        <p:spPr>
          <a:xfrm>
            <a:off x="7661258" y="1738392"/>
            <a:ext cx="3102995" cy="400110"/>
          </a:xfrm>
          <a:prstGeom prst="rect">
            <a:avLst/>
          </a:prstGeom>
          <a:solidFill>
            <a:schemeClr val="bg1">
              <a:lumMod val="95000"/>
            </a:schemeClr>
          </a:solidFill>
        </p:spPr>
        <p:txBody>
          <a:bodyPr wrap="square">
            <a:spAutoFit/>
          </a:bodyPr>
          <a:lstStyle/>
          <a:p>
            <a:r>
              <a:rPr lang="en-US" altLang="zh-CN" sz="2000" dirty="0">
                <a:solidFill>
                  <a:srgbClr val="374151"/>
                </a:solidFill>
                <a:latin typeface="+mj-lt"/>
              </a:rPr>
              <a:t># average concurrent orders</a:t>
            </a:r>
          </a:p>
        </p:txBody>
      </p:sp>
      <p:cxnSp>
        <p:nvCxnSpPr>
          <p:cNvPr id="9" name="Straight Arrow Connector 8">
            <a:extLst>
              <a:ext uri="{FF2B5EF4-FFF2-40B4-BE49-F238E27FC236}">
                <a16:creationId xmlns:a16="http://schemas.microsoft.com/office/drawing/2014/main" id="{08AA389D-1A75-220C-70AA-BF047323ACF1}"/>
              </a:ext>
            </a:extLst>
          </p:cNvPr>
          <p:cNvCxnSpPr>
            <a:cxnSpLocks/>
          </p:cNvCxnSpPr>
          <p:nvPr/>
        </p:nvCxnSpPr>
        <p:spPr>
          <a:xfrm flipH="1">
            <a:off x="7249399" y="2121734"/>
            <a:ext cx="556455" cy="719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F50BC8-12A9-6DEF-0E64-D700E28701B0}"/>
              </a:ext>
            </a:extLst>
          </p:cNvPr>
          <p:cNvSpPr txBox="1"/>
          <p:nvPr/>
        </p:nvSpPr>
        <p:spPr>
          <a:xfrm>
            <a:off x="7661258" y="4165248"/>
            <a:ext cx="4259396" cy="1200329"/>
          </a:xfrm>
          <a:prstGeom prst="rect">
            <a:avLst/>
          </a:prstGeom>
          <a:noFill/>
        </p:spPr>
        <p:txBody>
          <a:bodyPr wrap="square">
            <a:spAutoFit/>
          </a:bodyPr>
          <a:lstStyle/>
          <a:p>
            <a:r>
              <a:rPr lang="en-US" altLang="zh-CN" sz="2400" dirty="0">
                <a:solidFill>
                  <a:srgbClr val="374151"/>
                </a:solidFill>
                <a:latin typeface="+mj-lt"/>
              </a:rPr>
              <a:t>Those performing poorly later on tend to be those who over-bundled.</a:t>
            </a:r>
          </a:p>
        </p:txBody>
      </p:sp>
    </p:spTree>
    <p:extLst>
      <p:ext uri="{BB962C8B-B14F-4D97-AF65-F5344CB8AC3E}">
        <p14:creationId xmlns:p14="http://schemas.microsoft.com/office/powerpoint/2010/main" val="4173838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8967399" cy="1015663"/>
            <a:chOff x="40098" y="379934"/>
            <a:chExt cx="8967399"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7984152" cy="84388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Learning</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to</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Bundle</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Right</a:t>
              </a:r>
              <a:endParaRPr lang="en-CN" sz="2800">
                <a:solidFill>
                  <a:srgbClr val="B16E02"/>
                </a:solidFill>
                <a:latin typeface="Helvetica" pitchFamily="2"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4" y="1161470"/>
            <a:ext cx="9619013"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What</a:t>
            </a:r>
            <a:r>
              <a:rPr lang="zh-CN" altLang="en-US" sz="2800" dirty="0">
                <a:solidFill>
                  <a:srgbClr val="374151"/>
                </a:solidFill>
                <a:latin typeface="+mj-lt"/>
              </a:rPr>
              <a:t> </a:t>
            </a:r>
            <a:r>
              <a:rPr lang="en-US" altLang="zh-CN" sz="2800" dirty="0">
                <a:solidFill>
                  <a:srgbClr val="374151"/>
                </a:solidFill>
                <a:latin typeface="+mj-lt"/>
              </a:rPr>
              <a:t>bundle</a:t>
            </a:r>
            <a:r>
              <a:rPr lang="zh-CN" altLang="en-US" sz="2800" dirty="0">
                <a:solidFill>
                  <a:srgbClr val="374151"/>
                </a:solidFill>
                <a:latin typeface="+mj-lt"/>
              </a:rPr>
              <a:t> </a:t>
            </a:r>
            <a:r>
              <a:rPr lang="en-US" altLang="zh-CN" sz="2800" dirty="0">
                <a:solidFill>
                  <a:srgbClr val="374151"/>
                </a:solidFill>
                <a:latin typeface="+mj-lt"/>
              </a:rPr>
              <a:t>behaviors</a:t>
            </a:r>
            <a:r>
              <a:rPr lang="zh-CN" altLang="en-US" sz="2800" dirty="0">
                <a:solidFill>
                  <a:srgbClr val="374151"/>
                </a:solidFill>
                <a:latin typeface="+mj-lt"/>
              </a:rPr>
              <a:t> </a:t>
            </a:r>
            <a:r>
              <a:rPr lang="en-US" altLang="zh-CN" sz="2800" dirty="0">
                <a:solidFill>
                  <a:srgbClr val="374151"/>
                </a:solidFill>
                <a:latin typeface="+mj-lt"/>
              </a:rPr>
              <a:t>make</a:t>
            </a:r>
            <a:r>
              <a:rPr lang="zh-CN" altLang="en-US" sz="2800" dirty="0">
                <a:solidFill>
                  <a:srgbClr val="374151"/>
                </a:solidFill>
                <a:latin typeface="+mj-lt"/>
              </a:rPr>
              <a:t> </a:t>
            </a:r>
            <a:r>
              <a:rPr lang="en-US" altLang="zh-CN" sz="2800" dirty="0">
                <a:solidFill>
                  <a:srgbClr val="374151"/>
                </a:solidFill>
                <a:latin typeface="+mj-lt"/>
              </a:rPr>
              <a:t>people</a:t>
            </a:r>
            <a:r>
              <a:rPr lang="zh-CN" altLang="en-US" sz="2800" dirty="0">
                <a:solidFill>
                  <a:srgbClr val="374151"/>
                </a:solidFill>
                <a:latin typeface="+mj-lt"/>
              </a:rPr>
              <a:t> </a:t>
            </a:r>
            <a:r>
              <a:rPr lang="en-US" altLang="zh-CN" sz="2800" dirty="0">
                <a:solidFill>
                  <a:srgbClr val="374151"/>
                </a:solidFill>
                <a:latin typeface="+mj-lt"/>
              </a:rPr>
              <a:t>improve?</a:t>
            </a:r>
          </a:p>
        </p:txBody>
      </p:sp>
      <p:graphicFrame>
        <p:nvGraphicFramePr>
          <p:cNvPr id="7" name="Table 6">
            <a:extLst>
              <a:ext uri="{FF2B5EF4-FFF2-40B4-BE49-F238E27FC236}">
                <a16:creationId xmlns:a16="http://schemas.microsoft.com/office/drawing/2014/main" id="{EB047C5A-F9FB-B4A9-195C-5BC263C201B9}"/>
              </a:ext>
            </a:extLst>
          </p:cNvPr>
          <p:cNvGraphicFramePr>
            <a:graphicFrameLocks noGrp="1"/>
          </p:cNvGraphicFramePr>
          <p:nvPr>
            <p:extLst>
              <p:ext uri="{D42A27DB-BD31-4B8C-83A1-F6EECF244321}">
                <p14:modId xmlns:p14="http://schemas.microsoft.com/office/powerpoint/2010/main" val="3121431164"/>
              </p:ext>
            </p:extLst>
          </p:nvPr>
        </p:nvGraphicFramePr>
        <p:xfrm>
          <a:off x="365205" y="1984886"/>
          <a:ext cx="7069383" cy="4710048"/>
        </p:xfrm>
        <a:graphic>
          <a:graphicData uri="http://schemas.openxmlformats.org/drawingml/2006/table">
            <a:tbl>
              <a:tblPr firstRow="1" bandRow="1">
                <a:tableStyleId>{5C22544A-7EE6-4342-B048-85BDC9FD1C3A}</a:tableStyleId>
              </a:tblPr>
              <a:tblGrid>
                <a:gridCol w="2283294">
                  <a:extLst>
                    <a:ext uri="{9D8B030D-6E8A-4147-A177-3AD203B41FA5}">
                      <a16:colId xmlns:a16="http://schemas.microsoft.com/office/drawing/2014/main" val="1027535384"/>
                    </a:ext>
                  </a:extLst>
                </a:gridCol>
                <a:gridCol w="1486092">
                  <a:extLst>
                    <a:ext uri="{9D8B030D-6E8A-4147-A177-3AD203B41FA5}">
                      <a16:colId xmlns:a16="http://schemas.microsoft.com/office/drawing/2014/main" val="3715516194"/>
                    </a:ext>
                  </a:extLst>
                </a:gridCol>
                <a:gridCol w="1532651">
                  <a:extLst>
                    <a:ext uri="{9D8B030D-6E8A-4147-A177-3AD203B41FA5}">
                      <a16:colId xmlns:a16="http://schemas.microsoft.com/office/drawing/2014/main" val="1794443846"/>
                    </a:ext>
                  </a:extLst>
                </a:gridCol>
                <a:gridCol w="1767346">
                  <a:extLst>
                    <a:ext uri="{9D8B030D-6E8A-4147-A177-3AD203B41FA5}">
                      <a16:colId xmlns:a16="http://schemas.microsoft.com/office/drawing/2014/main" val="3052228784"/>
                    </a:ext>
                  </a:extLst>
                </a:gridCol>
              </a:tblGrid>
              <a:tr h="672864">
                <a:tc>
                  <a:txBody>
                    <a:bodyPr/>
                    <a:lstStyle/>
                    <a:p>
                      <a:r>
                        <a:rPr lang="en-CN" sz="2400" dirty="0">
                          <a:solidFill>
                            <a:schemeClr val="tx1"/>
                          </a:solidFill>
                          <a:latin typeface="+mj-lt"/>
                        </a:rPr>
                        <a:t>Start\End</a:t>
                      </a:r>
                    </a:p>
                  </a:txBody>
                  <a:tcPr>
                    <a:solidFill>
                      <a:schemeClr val="bg1">
                        <a:lumMod val="85000"/>
                      </a:schemeClr>
                    </a:solidFill>
                  </a:tcPr>
                </a:tc>
                <a:tc>
                  <a:txBody>
                    <a:bodyPr/>
                    <a:lstStyle/>
                    <a:p>
                      <a:pPr algn="ctr"/>
                      <a:r>
                        <a:rPr lang="en-CN" sz="2400" dirty="0">
                          <a:solidFill>
                            <a:schemeClr val="tx1"/>
                          </a:solidFill>
                          <a:latin typeface="+mj-lt"/>
                        </a:rPr>
                        <a:t>Low</a:t>
                      </a:r>
                    </a:p>
                  </a:txBody>
                  <a:tcPr>
                    <a:solidFill>
                      <a:schemeClr val="bg1">
                        <a:lumMod val="85000"/>
                      </a:schemeClr>
                    </a:solidFill>
                  </a:tcPr>
                </a:tc>
                <a:tc>
                  <a:txBody>
                    <a:bodyPr/>
                    <a:lstStyle/>
                    <a:p>
                      <a:pPr algn="ctr"/>
                      <a:r>
                        <a:rPr lang="en-CN" sz="2400" dirty="0">
                          <a:solidFill>
                            <a:schemeClr val="tx1"/>
                          </a:solidFill>
                          <a:latin typeface="+mj-lt"/>
                        </a:rPr>
                        <a:t>Medium</a:t>
                      </a:r>
                    </a:p>
                  </a:txBody>
                  <a:tcPr>
                    <a:solidFill>
                      <a:schemeClr val="bg1">
                        <a:lumMod val="85000"/>
                      </a:schemeClr>
                    </a:solidFill>
                  </a:tcPr>
                </a:tc>
                <a:tc>
                  <a:txBody>
                    <a:bodyPr/>
                    <a:lstStyle/>
                    <a:p>
                      <a:pPr algn="ctr"/>
                      <a:r>
                        <a:rPr lang="en-CN" sz="2400" b="1" dirty="0">
                          <a:solidFill>
                            <a:schemeClr val="tx1"/>
                          </a:solidFill>
                          <a:latin typeface="+mj-lt"/>
                        </a:rPr>
                        <a:t>High</a:t>
                      </a:r>
                    </a:p>
                  </a:txBody>
                  <a:tcPr>
                    <a:solidFill>
                      <a:schemeClr val="bg1">
                        <a:lumMod val="85000"/>
                      </a:schemeClr>
                    </a:solidFill>
                  </a:tcPr>
                </a:tc>
                <a:extLst>
                  <a:ext uri="{0D108BD9-81ED-4DB2-BD59-A6C34878D82A}">
                    <a16:rowId xmlns:a16="http://schemas.microsoft.com/office/drawing/2014/main" val="2924446280"/>
                  </a:ext>
                </a:extLst>
              </a:tr>
              <a:tr h="672864">
                <a:tc>
                  <a:txBody>
                    <a:bodyPr/>
                    <a:lstStyle/>
                    <a:p>
                      <a:r>
                        <a:rPr lang="en-CN" sz="2400" dirty="0">
                          <a:latin typeface="+mj-lt"/>
                        </a:rPr>
                        <a:t>Low</a:t>
                      </a:r>
                      <a:r>
                        <a:rPr lang="en-US" altLang="zh-CN" sz="2400" dirty="0">
                          <a:latin typeface="+mj-lt"/>
                        </a:rPr>
                        <a:t>-First</a:t>
                      </a:r>
                      <a:r>
                        <a:rPr lang="zh-CN" altLang="en-US" sz="2400" dirty="0">
                          <a:latin typeface="+mj-lt"/>
                        </a:rPr>
                        <a:t> </a:t>
                      </a:r>
                      <a:r>
                        <a:rPr lang="en-US" altLang="zh-CN" sz="2400" dirty="0">
                          <a:latin typeface="+mj-lt"/>
                        </a:rPr>
                        <a:t>100</a:t>
                      </a:r>
                    </a:p>
                  </a:txBody>
                  <a:tcPr>
                    <a:noFill/>
                  </a:tcPr>
                </a:tc>
                <a:tc>
                  <a:txBody>
                    <a:bodyPr/>
                    <a:lstStyle/>
                    <a:p>
                      <a:pPr algn="ctr"/>
                      <a:r>
                        <a:rPr lang="en-CN" sz="2400" b="0" dirty="0">
                          <a:effectLst/>
                          <a:latin typeface="+mj-lt"/>
                        </a:rPr>
                        <a:t>0.171333 </a:t>
                      </a:r>
                      <a:r>
                        <a:rPr lang="en-CN" sz="2400" b="0" dirty="0">
                          <a:latin typeface="+mj-lt"/>
                        </a:rPr>
                        <a:t> </a:t>
                      </a:r>
                    </a:p>
                  </a:txBody>
                  <a:tcPr>
                    <a:noFill/>
                  </a:tcPr>
                </a:tc>
                <a:tc>
                  <a:txBody>
                    <a:bodyPr/>
                    <a:lstStyle/>
                    <a:p>
                      <a:pPr algn="ctr"/>
                      <a:r>
                        <a:rPr lang="en-CN" sz="2400" b="0" dirty="0">
                          <a:effectLst/>
                          <a:latin typeface="+mj-lt"/>
                        </a:rPr>
                        <a:t>0.174615</a:t>
                      </a:r>
                      <a:endParaRPr lang="en-CN" sz="2400" b="0" dirty="0">
                        <a:latin typeface="+mj-lt"/>
                      </a:endParaRPr>
                    </a:p>
                  </a:txBody>
                  <a:tcPr>
                    <a:noFill/>
                  </a:tcPr>
                </a:tc>
                <a:tc>
                  <a:txBody>
                    <a:bodyPr/>
                    <a:lstStyle/>
                    <a:p>
                      <a:pPr algn="ctr"/>
                      <a:r>
                        <a:rPr lang="en-CN" sz="2400" b="0" dirty="0">
                          <a:effectLst/>
                          <a:latin typeface="+mj-lt"/>
                        </a:rPr>
                        <a:t>0.105000</a:t>
                      </a:r>
                      <a:r>
                        <a:rPr lang="en-CN" sz="2400" b="0" dirty="0">
                          <a:solidFill>
                            <a:srgbClr val="FF0000"/>
                          </a:solidFill>
                          <a:latin typeface="+mj-lt"/>
                        </a:rPr>
                        <a:t> </a:t>
                      </a:r>
                    </a:p>
                  </a:txBody>
                  <a:tcPr>
                    <a:solidFill>
                      <a:schemeClr val="accent5">
                        <a:lumMod val="20000"/>
                        <a:lumOff val="80000"/>
                      </a:schemeClr>
                    </a:solidFill>
                  </a:tcPr>
                </a:tc>
                <a:extLst>
                  <a:ext uri="{0D108BD9-81ED-4DB2-BD59-A6C34878D82A}">
                    <a16:rowId xmlns:a16="http://schemas.microsoft.com/office/drawing/2014/main" val="2879161420"/>
                  </a:ext>
                </a:extLst>
              </a:tr>
              <a:tr h="672864">
                <a:tc>
                  <a:txBody>
                    <a:bodyPr/>
                    <a:lstStyle/>
                    <a:p>
                      <a:r>
                        <a:rPr lang="en-US" altLang="zh-CN" sz="2400" dirty="0">
                          <a:latin typeface="+mj-lt"/>
                        </a:rPr>
                        <a:t>Low-Second</a:t>
                      </a:r>
                      <a:r>
                        <a:rPr lang="zh-CN" altLang="en-US" sz="2400" dirty="0">
                          <a:latin typeface="+mj-lt"/>
                        </a:rPr>
                        <a:t> </a:t>
                      </a:r>
                      <a:r>
                        <a:rPr lang="en-US" altLang="zh-CN" sz="2400" dirty="0">
                          <a:latin typeface="+mj-lt"/>
                        </a:rPr>
                        <a:t>100</a:t>
                      </a:r>
                      <a:endParaRPr lang="en-CN" sz="2400" dirty="0">
                        <a:latin typeface="+mj-lt"/>
                      </a:endParaRPr>
                    </a:p>
                  </a:txBody>
                  <a:tcPr>
                    <a:lnB w="12700" cap="flat" cmpd="sng" algn="ctr">
                      <a:solidFill>
                        <a:schemeClr val="tx1"/>
                      </a:solidFill>
                      <a:prstDash val="solid"/>
                      <a:round/>
                      <a:headEnd type="none" w="med" len="med"/>
                      <a:tailEnd type="none" w="med" len="med"/>
                    </a:lnB>
                    <a:noFill/>
                  </a:tcPr>
                </a:tc>
                <a:tc>
                  <a:txBody>
                    <a:bodyPr/>
                    <a:lstStyle/>
                    <a:p>
                      <a:pPr algn="ctr"/>
                      <a:r>
                        <a:rPr lang="en-CN" sz="2400" b="0" dirty="0">
                          <a:latin typeface="+mj-lt"/>
                        </a:rPr>
                        <a:t>0.228667 </a:t>
                      </a:r>
                    </a:p>
                  </a:txBody>
                  <a:tcPr>
                    <a:lnB w="12700" cap="flat" cmpd="sng" algn="ctr">
                      <a:solidFill>
                        <a:schemeClr val="tx1"/>
                      </a:solidFill>
                      <a:prstDash val="solid"/>
                      <a:round/>
                      <a:headEnd type="none" w="med" len="med"/>
                      <a:tailEnd type="none" w="med" len="med"/>
                    </a:lnB>
                    <a:noFill/>
                  </a:tcPr>
                </a:tc>
                <a:tc>
                  <a:txBody>
                    <a:bodyPr/>
                    <a:lstStyle/>
                    <a:p>
                      <a:pPr algn="ctr"/>
                      <a:r>
                        <a:rPr lang="en-CN" sz="2400" b="0" dirty="0">
                          <a:latin typeface="+mj-lt"/>
                        </a:rPr>
                        <a:t> 0.226923 </a:t>
                      </a:r>
                    </a:p>
                  </a:txBody>
                  <a:tcPr>
                    <a:lnB w="12700" cap="flat" cmpd="sng" algn="ctr">
                      <a:solidFill>
                        <a:schemeClr val="tx1"/>
                      </a:solidFill>
                      <a:prstDash val="solid"/>
                      <a:round/>
                      <a:headEnd type="none" w="med" len="med"/>
                      <a:tailEnd type="none" w="med" len="med"/>
                    </a:lnB>
                    <a:noFill/>
                  </a:tcPr>
                </a:tc>
                <a:tc>
                  <a:txBody>
                    <a:bodyPr/>
                    <a:lstStyle/>
                    <a:p>
                      <a:pPr algn="ctr"/>
                      <a:r>
                        <a:rPr lang="en-CN" sz="2400" b="0" dirty="0">
                          <a:latin typeface="+mj-lt"/>
                        </a:rPr>
                        <a:t>0.135000</a:t>
                      </a:r>
                      <a:endParaRPr lang="en-CN" sz="2400" b="0" dirty="0">
                        <a:solidFill>
                          <a:srgbClr val="FF0000"/>
                        </a:solidFill>
                        <a:latin typeface="+mj-lt"/>
                      </a:endParaRPr>
                    </a:p>
                  </a:txBody>
                  <a:tcPr>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62748640"/>
                  </a:ext>
                </a:extLst>
              </a:tr>
              <a:tr h="672864">
                <a:tc>
                  <a:txBody>
                    <a:bodyPr/>
                    <a:lstStyle/>
                    <a:p>
                      <a:r>
                        <a:rPr lang="en-CN" sz="2400" dirty="0">
                          <a:latin typeface="+mj-lt"/>
                        </a:rPr>
                        <a:t>Low</a:t>
                      </a:r>
                      <a:r>
                        <a:rPr lang="en-US" altLang="zh-CN" sz="2400" dirty="0">
                          <a:latin typeface="+mj-lt"/>
                        </a:rPr>
                        <a:t>-First</a:t>
                      </a:r>
                      <a:r>
                        <a:rPr lang="zh-CN" altLang="en-US" sz="2400" dirty="0">
                          <a:latin typeface="+mj-lt"/>
                        </a:rPr>
                        <a:t> </a:t>
                      </a:r>
                      <a:r>
                        <a:rPr lang="en-US" altLang="zh-CN" sz="2400" dirty="0">
                          <a:latin typeface="+mj-lt"/>
                        </a:rPr>
                        <a:t>100</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latin typeface="+mj-lt"/>
                        </a:rPr>
                        <a:t> 1.141000 </a:t>
                      </a:r>
                      <a:r>
                        <a:rPr lang="en-CN" sz="2400" dirty="0">
                          <a:effectLst/>
                          <a:latin typeface="+mj-lt"/>
                        </a:rPr>
                        <a:t> </a:t>
                      </a:r>
                      <a:r>
                        <a:rPr lang="en-CN" sz="2400" dirty="0">
                          <a:latin typeface="+mj-lt"/>
                        </a:rPr>
                        <a:t> </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latin typeface="+mj-lt"/>
                        </a:rPr>
                        <a:t> 1.120769 </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latin typeface="+mj-lt"/>
                        </a:rPr>
                        <a:t>1.105000 </a:t>
                      </a:r>
                      <a:r>
                        <a:rPr lang="en-CN" sz="2400" dirty="0">
                          <a:solidFill>
                            <a:srgbClr val="FF0000"/>
                          </a:solidFill>
                          <a:latin typeface="+mj-lt"/>
                        </a:rPr>
                        <a:t> </a:t>
                      </a:r>
                    </a:p>
                  </a:txBody>
                  <a:tcPr>
                    <a:lnT w="12700" cap="flat" cmpd="sng" algn="ctr">
                      <a:solidFill>
                        <a:schemeClr val="tx1"/>
                      </a:solidFill>
                      <a:prstDash val="solid"/>
                      <a:round/>
                      <a:headEnd type="none" w="med" len="med"/>
                      <a:tailEnd type="none" w="med" len="med"/>
                    </a:lnT>
                    <a:solidFill>
                      <a:schemeClr val="accent4">
                        <a:lumMod val="20000"/>
                        <a:lumOff val="80000"/>
                      </a:schemeClr>
                    </a:solidFill>
                  </a:tcPr>
                </a:tc>
                <a:extLst>
                  <a:ext uri="{0D108BD9-81ED-4DB2-BD59-A6C34878D82A}">
                    <a16:rowId xmlns:a16="http://schemas.microsoft.com/office/drawing/2014/main" val="1535794458"/>
                  </a:ext>
                </a:extLst>
              </a:tr>
              <a:tr h="672864">
                <a:tc>
                  <a:txBody>
                    <a:bodyPr/>
                    <a:lstStyle/>
                    <a:p>
                      <a:r>
                        <a:rPr lang="en-US" altLang="zh-CN" sz="2400" dirty="0">
                          <a:latin typeface="+mj-lt"/>
                        </a:rPr>
                        <a:t>Low-Second</a:t>
                      </a:r>
                      <a:r>
                        <a:rPr lang="zh-CN" altLang="en-US" sz="2400" dirty="0">
                          <a:latin typeface="+mj-lt"/>
                        </a:rPr>
                        <a:t> </a:t>
                      </a:r>
                      <a:r>
                        <a:rPr lang="en-US" altLang="zh-CN" sz="2400" dirty="0">
                          <a:latin typeface="+mj-lt"/>
                        </a:rPr>
                        <a:t>100</a:t>
                      </a:r>
                      <a:endParaRPr lang="en-CN" sz="2400" dirty="0">
                        <a:latin typeface="+mj-lt"/>
                      </a:endParaRPr>
                    </a:p>
                  </a:txBody>
                  <a:tcPr>
                    <a:lnB w="12700" cap="flat" cmpd="sng" algn="ctr">
                      <a:solidFill>
                        <a:schemeClr val="tx1"/>
                      </a:solidFill>
                      <a:prstDash val="solid"/>
                      <a:round/>
                      <a:headEnd type="none" w="med" len="med"/>
                      <a:tailEnd type="none" w="med" len="med"/>
                    </a:lnB>
                    <a:noFill/>
                  </a:tcPr>
                </a:tc>
                <a:tc>
                  <a:txBody>
                    <a:bodyPr/>
                    <a:lstStyle/>
                    <a:p>
                      <a:pPr algn="ctr"/>
                      <a:r>
                        <a:rPr lang="en-CN" sz="2400" dirty="0">
                          <a:latin typeface="+mj-lt"/>
                        </a:rPr>
                        <a:t>1.166000 </a:t>
                      </a:r>
                    </a:p>
                  </a:txBody>
                  <a:tcPr>
                    <a:lnB w="12700" cap="flat" cmpd="sng" algn="ctr">
                      <a:solidFill>
                        <a:schemeClr val="tx1"/>
                      </a:solidFill>
                      <a:prstDash val="solid"/>
                      <a:round/>
                      <a:headEnd type="none" w="med" len="med"/>
                      <a:tailEnd type="none" w="med" len="med"/>
                    </a:lnB>
                    <a:noFill/>
                  </a:tcPr>
                </a:tc>
                <a:tc>
                  <a:txBody>
                    <a:bodyPr/>
                    <a:lstStyle/>
                    <a:p>
                      <a:pPr algn="ctr"/>
                      <a:r>
                        <a:rPr lang="en-CN" sz="2400" dirty="0">
                          <a:latin typeface="+mj-lt"/>
                        </a:rPr>
                        <a:t> 1.093846 </a:t>
                      </a:r>
                    </a:p>
                  </a:txBody>
                  <a:tcPr>
                    <a:lnB w="12700" cap="flat" cmpd="sng" algn="ctr">
                      <a:solidFill>
                        <a:schemeClr val="tx1"/>
                      </a:solidFill>
                      <a:prstDash val="solid"/>
                      <a:round/>
                      <a:headEnd type="none" w="med" len="med"/>
                      <a:tailEnd type="none" w="med" len="med"/>
                    </a:lnB>
                    <a:noFill/>
                  </a:tcPr>
                </a:tc>
                <a:tc>
                  <a:txBody>
                    <a:bodyPr/>
                    <a:lstStyle/>
                    <a:p>
                      <a:pPr algn="ctr"/>
                      <a:r>
                        <a:rPr lang="en-CN" sz="2400" dirty="0">
                          <a:latin typeface="+mj-lt"/>
                        </a:rPr>
                        <a:t>1.090000</a:t>
                      </a:r>
                      <a:endParaRPr lang="en-CN" sz="2400" dirty="0">
                        <a:solidFill>
                          <a:srgbClr val="FF0000"/>
                        </a:solidFill>
                        <a:latin typeface="+mj-lt"/>
                      </a:endParaRPr>
                    </a:p>
                  </a:txBody>
                  <a:tcPr>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03995591"/>
                  </a:ext>
                </a:extLst>
              </a:tr>
              <a:tr h="672864">
                <a:tc>
                  <a:txBody>
                    <a:bodyPr/>
                    <a:lstStyle/>
                    <a:p>
                      <a:r>
                        <a:rPr lang="en-CN" sz="2400" dirty="0">
                          <a:latin typeface="+mj-lt"/>
                        </a:rPr>
                        <a:t>Low</a:t>
                      </a:r>
                      <a:r>
                        <a:rPr lang="en-US" altLang="zh-CN" sz="2400" dirty="0">
                          <a:latin typeface="+mj-lt"/>
                        </a:rPr>
                        <a:t>-First</a:t>
                      </a:r>
                      <a:r>
                        <a:rPr lang="zh-CN" altLang="en-US" sz="2400" dirty="0">
                          <a:latin typeface="+mj-lt"/>
                        </a:rPr>
                        <a:t> </a:t>
                      </a:r>
                      <a:r>
                        <a:rPr lang="en-US" altLang="zh-CN" sz="2400" dirty="0">
                          <a:latin typeface="+mj-lt"/>
                        </a:rPr>
                        <a:t>100</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latin typeface="+mj-lt"/>
                        </a:rPr>
                        <a:t>1.729000 </a:t>
                      </a:r>
                      <a:r>
                        <a:rPr lang="en-CN" sz="2400" dirty="0">
                          <a:effectLst/>
                          <a:latin typeface="+mj-lt"/>
                        </a:rPr>
                        <a:t> </a:t>
                      </a:r>
                      <a:r>
                        <a:rPr lang="en-CN" sz="2400" dirty="0">
                          <a:latin typeface="+mj-lt"/>
                        </a:rPr>
                        <a:t> </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latin typeface="+mj-lt"/>
                        </a:rPr>
                        <a:t> 1.819231</a:t>
                      </a:r>
                    </a:p>
                  </a:txBody>
                  <a:tcPr>
                    <a:lnT w="12700" cap="flat" cmpd="sng" algn="ctr">
                      <a:solidFill>
                        <a:schemeClr val="tx1"/>
                      </a:solidFill>
                      <a:prstDash val="solid"/>
                      <a:round/>
                      <a:headEnd type="none" w="med" len="med"/>
                      <a:tailEnd type="none" w="med" len="med"/>
                    </a:lnT>
                    <a:noFill/>
                  </a:tcPr>
                </a:tc>
                <a:tc>
                  <a:txBody>
                    <a:bodyPr/>
                    <a:lstStyle/>
                    <a:p>
                      <a:pPr algn="ctr"/>
                      <a:r>
                        <a:rPr lang="en-CN" sz="2400" dirty="0">
                          <a:latin typeface="+mj-lt"/>
                        </a:rPr>
                        <a:t>1.745000 </a:t>
                      </a:r>
                      <a:r>
                        <a:rPr lang="en-CN" sz="2400" dirty="0">
                          <a:solidFill>
                            <a:srgbClr val="FF0000"/>
                          </a:solidFill>
                          <a:latin typeface="+mj-lt"/>
                        </a:rPr>
                        <a:t> </a:t>
                      </a:r>
                    </a:p>
                  </a:txBody>
                  <a:tcPr>
                    <a:lnT w="12700" cap="flat" cmpd="sng" algn="ctr">
                      <a:solidFill>
                        <a:schemeClr val="tx1"/>
                      </a:solidFill>
                      <a:prstDash val="solid"/>
                      <a:round/>
                      <a:headEnd type="none" w="med" len="med"/>
                      <a:tailEnd type="none" w="med" len="med"/>
                    </a:lnT>
                    <a:solidFill>
                      <a:schemeClr val="accent3">
                        <a:lumMod val="20000"/>
                        <a:lumOff val="80000"/>
                      </a:schemeClr>
                    </a:solidFill>
                  </a:tcPr>
                </a:tc>
                <a:extLst>
                  <a:ext uri="{0D108BD9-81ED-4DB2-BD59-A6C34878D82A}">
                    <a16:rowId xmlns:a16="http://schemas.microsoft.com/office/drawing/2014/main" val="1689587312"/>
                  </a:ext>
                </a:extLst>
              </a:tr>
              <a:tr h="672864">
                <a:tc>
                  <a:txBody>
                    <a:bodyPr/>
                    <a:lstStyle/>
                    <a:p>
                      <a:r>
                        <a:rPr lang="en-US" altLang="zh-CN" sz="2400" dirty="0">
                          <a:latin typeface="+mj-lt"/>
                        </a:rPr>
                        <a:t>Low-Second</a:t>
                      </a:r>
                      <a:r>
                        <a:rPr lang="zh-CN" altLang="en-US" sz="2400" dirty="0">
                          <a:latin typeface="+mj-lt"/>
                        </a:rPr>
                        <a:t> </a:t>
                      </a:r>
                      <a:r>
                        <a:rPr lang="en-US" altLang="zh-CN" sz="2400" dirty="0">
                          <a:latin typeface="+mj-lt"/>
                        </a:rPr>
                        <a:t>100</a:t>
                      </a:r>
                      <a:endParaRPr lang="en-CN" sz="2400" dirty="0">
                        <a:latin typeface="+mj-lt"/>
                      </a:endParaRPr>
                    </a:p>
                  </a:txBody>
                  <a:tcPr>
                    <a:noFill/>
                  </a:tcPr>
                </a:tc>
                <a:tc>
                  <a:txBody>
                    <a:bodyPr/>
                    <a:lstStyle/>
                    <a:p>
                      <a:pPr algn="ctr"/>
                      <a:r>
                        <a:rPr lang="en-CN" sz="2400" dirty="0">
                          <a:latin typeface="+mj-lt"/>
                        </a:rPr>
                        <a:t>1.852333</a:t>
                      </a:r>
                    </a:p>
                  </a:txBody>
                  <a:tcPr>
                    <a:noFill/>
                  </a:tcPr>
                </a:tc>
                <a:tc>
                  <a:txBody>
                    <a:bodyPr/>
                    <a:lstStyle/>
                    <a:p>
                      <a:pPr algn="ctr"/>
                      <a:r>
                        <a:rPr lang="en-CN" sz="2400" dirty="0">
                          <a:latin typeface="+mj-lt"/>
                        </a:rPr>
                        <a:t> 2.022308</a:t>
                      </a:r>
                    </a:p>
                  </a:txBody>
                  <a:tcPr>
                    <a:noFill/>
                  </a:tcPr>
                </a:tc>
                <a:tc>
                  <a:txBody>
                    <a:bodyPr/>
                    <a:lstStyle/>
                    <a:p>
                      <a:pPr algn="ctr"/>
                      <a:r>
                        <a:rPr lang="en-CN" sz="2400" dirty="0">
                          <a:latin typeface="+mj-lt"/>
                        </a:rPr>
                        <a:t>1.950000</a:t>
                      </a:r>
                      <a:endParaRPr lang="en-CN" sz="2400" dirty="0">
                        <a:solidFill>
                          <a:srgbClr val="FF0000"/>
                        </a:solidFill>
                        <a:latin typeface="+mj-lt"/>
                      </a:endParaRPr>
                    </a:p>
                  </a:txBody>
                  <a:tcPr>
                    <a:solidFill>
                      <a:schemeClr val="accent3">
                        <a:lumMod val="20000"/>
                        <a:lumOff val="80000"/>
                      </a:schemeClr>
                    </a:solidFill>
                  </a:tcPr>
                </a:tc>
                <a:extLst>
                  <a:ext uri="{0D108BD9-81ED-4DB2-BD59-A6C34878D82A}">
                    <a16:rowId xmlns:a16="http://schemas.microsoft.com/office/drawing/2014/main" val="2060152195"/>
                  </a:ext>
                </a:extLst>
              </a:tr>
            </a:tbl>
          </a:graphicData>
        </a:graphic>
      </p:graphicFrame>
      <p:sp>
        <p:nvSpPr>
          <p:cNvPr id="8" name="TextBox 7">
            <a:extLst>
              <a:ext uri="{FF2B5EF4-FFF2-40B4-BE49-F238E27FC236}">
                <a16:creationId xmlns:a16="http://schemas.microsoft.com/office/drawing/2014/main" id="{996EB909-B122-CCB1-E525-70DDC420C7AA}"/>
              </a:ext>
            </a:extLst>
          </p:cNvPr>
          <p:cNvSpPr txBox="1"/>
          <p:nvPr/>
        </p:nvSpPr>
        <p:spPr>
          <a:xfrm>
            <a:off x="7603311" y="2432371"/>
            <a:ext cx="4486066" cy="830997"/>
          </a:xfrm>
          <a:prstGeom prst="rect">
            <a:avLst/>
          </a:prstGeom>
          <a:noFill/>
        </p:spPr>
        <p:txBody>
          <a:bodyPr wrap="square">
            <a:spAutoFit/>
          </a:bodyPr>
          <a:lstStyle/>
          <a:p>
            <a:r>
              <a:rPr lang="en-US" altLang="zh-CN" sz="2400" b="1" dirty="0">
                <a:solidFill>
                  <a:srgbClr val="374151"/>
                </a:solidFill>
                <a:latin typeface="+mj-lt"/>
              </a:rPr>
              <a:t>Those doing well </a:t>
            </a:r>
            <a:r>
              <a:rPr lang="en-US" altLang="zh-CN" sz="2400" dirty="0">
                <a:solidFill>
                  <a:srgbClr val="374151"/>
                </a:solidFill>
                <a:latin typeface="+mj-lt"/>
              </a:rPr>
              <a:t>did less self-bundling / more platform-bundling.</a:t>
            </a:r>
          </a:p>
        </p:txBody>
      </p:sp>
      <p:sp>
        <p:nvSpPr>
          <p:cNvPr id="4" name="TextBox 3">
            <a:extLst>
              <a:ext uri="{FF2B5EF4-FFF2-40B4-BE49-F238E27FC236}">
                <a16:creationId xmlns:a16="http://schemas.microsoft.com/office/drawing/2014/main" id="{5141862E-DA00-379B-53A6-889C8B2ECE3D}"/>
              </a:ext>
            </a:extLst>
          </p:cNvPr>
          <p:cNvSpPr txBox="1"/>
          <p:nvPr/>
        </p:nvSpPr>
        <p:spPr>
          <a:xfrm>
            <a:off x="7661258" y="1738392"/>
            <a:ext cx="4165537" cy="400110"/>
          </a:xfrm>
          <a:prstGeom prst="rect">
            <a:avLst/>
          </a:prstGeom>
          <a:solidFill>
            <a:schemeClr val="bg1">
              <a:lumMod val="95000"/>
            </a:schemeClr>
          </a:solidFill>
        </p:spPr>
        <p:txBody>
          <a:bodyPr wrap="square">
            <a:spAutoFit/>
          </a:bodyPr>
          <a:lstStyle/>
          <a:p>
            <a:r>
              <a:rPr lang="en-US" altLang="zh-CN" sz="2000" dirty="0">
                <a:solidFill>
                  <a:srgbClr val="374151"/>
                </a:solidFill>
                <a:latin typeface="+mj-lt"/>
              </a:rPr>
              <a:t>P(bundling without recommendation)</a:t>
            </a:r>
          </a:p>
        </p:txBody>
      </p:sp>
      <p:cxnSp>
        <p:nvCxnSpPr>
          <p:cNvPr id="9" name="Straight Arrow Connector 8">
            <a:extLst>
              <a:ext uri="{FF2B5EF4-FFF2-40B4-BE49-F238E27FC236}">
                <a16:creationId xmlns:a16="http://schemas.microsoft.com/office/drawing/2014/main" id="{08AA389D-1A75-220C-70AA-BF047323ACF1}"/>
              </a:ext>
            </a:extLst>
          </p:cNvPr>
          <p:cNvCxnSpPr>
            <a:cxnSpLocks/>
          </p:cNvCxnSpPr>
          <p:nvPr/>
        </p:nvCxnSpPr>
        <p:spPr>
          <a:xfrm flipH="1">
            <a:off x="7249399" y="2121734"/>
            <a:ext cx="556455" cy="7193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9F50BC8-12A9-6DEF-0E64-D700E28701B0}"/>
              </a:ext>
            </a:extLst>
          </p:cNvPr>
          <p:cNvSpPr txBox="1"/>
          <p:nvPr/>
        </p:nvSpPr>
        <p:spPr>
          <a:xfrm>
            <a:off x="7661258" y="8068174"/>
            <a:ext cx="4259396" cy="1200329"/>
          </a:xfrm>
          <a:prstGeom prst="rect">
            <a:avLst/>
          </a:prstGeom>
          <a:noFill/>
        </p:spPr>
        <p:txBody>
          <a:bodyPr wrap="square">
            <a:spAutoFit/>
          </a:bodyPr>
          <a:lstStyle/>
          <a:p>
            <a:r>
              <a:rPr lang="en-US" altLang="zh-CN" sz="2400" dirty="0">
                <a:solidFill>
                  <a:srgbClr val="374151"/>
                </a:solidFill>
                <a:latin typeface="+mj-lt"/>
              </a:rPr>
              <a:t>Those performing poorly later on tend to be those who over-bundled.</a:t>
            </a:r>
          </a:p>
        </p:txBody>
      </p:sp>
      <p:sp>
        <p:nvSpPr>
          <p:cNvPr id="3" name="TextBox 2">
            <a:extLst>
              <a:ext uri="{FF2B5EF4-FFF2-40B4-BE49-F238E27FC236}">
                <a16:creationId xmlns:a16="http://schemas.microsoft.com/office/drawing/2014/main" id="{CF2E95FE-01E3-1C33-4BE5-DFEDB726D27D}"/>
              </a:ext>
            </a:extLst>
          </p:cNvPr>
          <p:cNvSpPr txBox="1"/>
          <p:nvPr/>
        </p:nvSpPr>
        <p:spPr>
          <a:xfrm>
            <a:off x="7661258" y="3546157"/>
            <a:ext cx="3200030" cy="400110"/>
          </a:xfrm>
          <a:prstGeom prst="rect">
            <a:avLst/>
          </a:prstGeom>
          <a:solidFill>
            <a:schemeClr val="bg1">
              <a:lumMod val="95000"/>
            </a:schemeClr>
          </a:solidFill>
        </p:spPr>
        <p:txBody>
          <a:bodyPr wrap="square">
            <a:spAutoFit/>
          </a:bodyPr>
          <a:lstStyle/>
          <a:p>
            <a:r>
              <a:rPr lang="en-US" altLang="zh-CN" sz="2000" dirty="0">
                <a:solidFill>
                  <a:srgbClr val="374151"/>
                </a:solidFill>
                <a:latin typeface="+mj-lt"/>
              </a:rPr>
              <a:t>Bundles with different stores</a:t>
            </a:r>
          </a:p>
        </p:txBody>
      </p:sp>
      <p:cxnSp>
        <p:nvCxnSpPr>
          <p:cNvPr id="5" name="Straight Arrow Connector 4">
            <a:extLst>
              <a:ext uri="{FF2B5EF4-FFF2-40B4-BE49-F238E27FC236}">
                <a16:creationId xmlns:a16="http://schemas.microsoft.com/office/drawing/2014/main" id="{D2AF8697-9B65-334A-0934-24008BCE52EF}"/>
              </a:ext>
            </a:extLst>
          </p:cNvPr>
          <p:cNvCxnSpPr>
            <a:cxnSpLocks/>
          </p:cNvCxnSpPr>
          <p:nvPr/>
        </p:nvCxnSpPr>
        <p:spPr>
          <a:xfrm flipH="1">
            <a:off x="7249399" y="3946267"/>
            <a:ext cx="406963" cy="4783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8C87101-E7F6-F5EA-3AD9-B0E393C9A5CD}"/>
              </a:ext>
            </a:extLst>
          </p:cNvPr>
          <p:cNvSpPr txBox="1"/>
          <p:nvPr/>
        </p:nvSpPr>
        <p:spPr>
          <a:xfrm>
            <a:off x="7661258" y="5015566"/>
            <a:ext cx="4025220" cy="400110"/>
          </a:xfrm>
          <a:prstGeom prst="rect">
            <a:avLst/>
          </a:prstGeom>
          <a:solidFill>
            <a:schemeClr val="bg1">
              <a:lumMod val="95000"/>
            </a:schemeClr>
          </a:solidFill>
        </p:spPr>
        <p:txBody>
          <a:bodyPr wrap="square">
            <a:spAutoFit/>
          </a:bodyPr>
          <a:lstStyle/>
          <a:p>
            <a:r>
              <a:rPr lang="en-US" altLang="zh-CN" sz="2000" dirty="0">
                <a:solidFill>
                  <a:srgbClr val="374151"/>
                </a:solidFill>
                <a:latin typeface="+mj-lt"/>
              </a:rPr>
              <a:t>Bundles with different top categories</a:t>
            </a:r>
          </a:p>
        </p:txBody>
      </p:sp>
      <p:cxnSp>
        <p:nvCxnSpPr>
          <p:cNvPr id="13" name="Straight Arrow Connector 12">
            <a:extLst>
              <a:ext uri="{FF2B5EF4-FFF2-40B4-BE49-F238E27FC236}">
                <a16:creationId xmlns:a16="http://schemas.microsoft.com/office/drawing/2014/main" id="{1D1C5F55-ADED-414F-D5BA-3B6D1F1F1230}"/>
              </a:ext>
            </a:extLst>
          </p:cNvPr>
          <p:cNvCxnSpPr>
            <a:cxnSpLocks/>
          </p:cNvCxnSpPr>
          <p:nvPr/>
        </p:nvCxnSpPr>
        <p:spPr>
          <a:xfrm flipH="1">
            <a:off x="7249399" y="5408389"/>
            <a:ext cx="406963" cy="3431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081FC4-F5C2-DD18-A1FD-DD99DD72C5EF}"/>
              </a:ext>
            </a:extLst>
          </p:cNvPr>
          <p:cNvSpPr txBox="1"/>
          <p:nvPr/>
        </p:nvSpPr>
        <p:spPr>
          <a:xfrm>
            <a:off x="8047924" y="3946267"/>
            <a:ext cx="4486066" cy="461665"/>
          </a:xfrm>
          <a:prstGeom prst="rect">
            <a:avLst/>
          </a:prstGeom>
          <a:noFill/>
        </p:spPr>
        <p:txBody>
          <a:bodyPr wrap="square">
            <a:spAutoFit/>
          </a:bodyPr>
          <a:lstStyle/>
          <a:p>
            <a:r>
              <a:rPr lang="en-US" altLang="zh-CN" sz="2400" dirty="0">
                <a:solidFill>
                  <a:srgbClr val="374151"/>
                </a:solidFill>
                <a:latin typeface="+mj-lt"/>
              </a:rPr>
              <a:t>…did less across-store bundling</a:t>
            </a:r>
          </a:p>
        </p:txBody>
      </p:sp>
      <p:sp>
        <p:nvSpPr>
          <p:cNvPr id="15" name="TextBox 14">
            <a:extLst>
              <a:ext uri="{FF2B5EF4-FFF2-40B4-BE49-F238E27FC236}">
                <a16:creationId xmlns:a16="http://schemas.microsoft.com/office/drawing/2014/main" id="{11615523-087A-700F-BF16-FCEDFC7BDC02}"/>
              </a:ext>
            </a:extLst>
          </p:cNvPr>
          <p:cNvSpPr txBox="1"/>
          <p:nvPr/>
        </p:nvSpPr>
        <p:spPr>
          <a:xfrm>
            <a:off x="8047924" y="5653978"/>
            <a:ext cx="3872730" cy="830997"/>
          </a:xfrm>
          <a:prstGeom prst="rect">
            <a:avLst/>
          </a:prstGeom>
          <a:noFill/>
        </p:spPr>
        <p:txBody>
          <a:bodyPr wrap="square">
            <a:spAutoFit/>
          </a:bodyPr>
          <a:lstStyle/>
          <a:p>
            <a:r>
              <a:rPr lang="en-US" altLang="zh-CN" sz="2400" dirty="0">
                <a:solidFill>
                  <a:srgbClr val="374151"/>
                </a:solidFill>
                <a:latin typeface="+mj-lt"/>
              </a:rPr>
              <a:t>…and did less bundling across different categories</a:t>
            </a:r>
          </a:p>
        </p:txBody>
      </p:sp>
    </p:spTree>
    <p:extLst>
      <p:ext uri="{BB962C8B-B14F-4D97-AF65-F5344CB8AC3E}">
        <p14:creationId xmlns:p14="http://schemas.microsoft.com/office/powerpoint/2010/main" val="150838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69EDA8-CA94-9A5E-7E63-0BA371A3F73F}"/>
              </a:ext>
            </a:extLst>
          </p:cNvPr>
          <p:cNvSpPr/>
          <p:nvPr/>
        </p:nvSpPr>
        <p:spPr>
          <a:xfrm>
            <a:off x="735389" y="1876936"/>
            <a:ext cx="10393527" cy="2873484"/>
          </a:xfrm>
          <a:prstGeom prst="rect">
            <a:avLst/>
          </a:prstGeom>
          <a:solidFill>
            <a:srgbClr val="E2F0D9">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3CACCCED-6F3F-BC4A-81D2-F13D1C41E87D}"/>
              </a:ext>
            </a:extLst>
          </p:cNvPr>
          <p:cNvGrpSpPr/>
          <p:nvPr/>
        </p:nvGrpSpPr>
        <p:grpSpPr>
          <a:xfrm>
            <a:off x="57848" y="0"/>
            <a:ext cx="8967399" cy="1015663"/>
            <a:chOff x="40098" y="379934"/>
            <a:chExt cx="8967399"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7984152" cy="84388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Learning</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to</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Bundle</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Right</a:t>
              </a:r>
              <a:endParaRPr lang="en-CN" sz="2800">
                <a:solidFill>
                  <a:srgbClr val="B16E02"/>
                </a:solidFill>
                <a:latin typeface="Helvetica" pitchFamily="2"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4" y="1161470"/>
            <a:ext cx="9619013"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What might be the underlying mechanisms?</a:t>
            </a:r>
          </a:p>
        </p:txBody>
      </p:sp>
      <p:sp>
        <p:nvSpPr>
          <p:cNvPr id="8" name="TextBox 7">
            <a:extLst>
              <a:ext uri="{FF2B5EF4-FFF2-40B4-BE49-F238E27FC236}">
                <a16:creationId xmlns:a16="http://schemas.microsoft.com/office/drawing/2014/main" id="{996EB909-B122-CCB1-E525-70DDC420C7AA}"/>
              </a:ext>
            </a:extLst>
          </p:cNvPr>
          <p:cNvSpPr txBox="1"/>
          <p:nvPr/>
        </p:nvSpPr>
        <p:spPr>
          <a:xfrm>
            <a:off x="6268890" y="2175413"/>
            <a:ext cx="4486066" cy="830997"/>
          </a:xfrm>
          <a:prstGeom prst="rect">
            <a:avLst/>
          </a:prstGeom>
          <a:noFill/>
        </p:spPr>
        <p:txBody>
          <a:bodyPr wrap="square">
            <a:spAutoFit/>
          </a:bodyPr>
          <a:lstStyle/>
          <a:p>
            <a:r>
              <a:rPr lang="en-US" altLang="zh-CN" sz="2400" dirty="0">
                <a:latin typeface="+mj-lt"/>
              </a:rPr>
              <a:t>Those doing well did less self-bundling / more platform-bundling.</a:t>
            </a:r>
          </a:p>
        </p:txBody>
      </p:sp>
      <p:sp>
        <p:nvSpPr>
          <p:cNvPr id="11" name="TextBox 10">
            <a:extLst>
              <a:ext uri="{FF2B5EF4-FFF2-40B4-BE49-F238E27FC236}">
                <a16:creationId xmlns:a16="http://schemas.microsoft.com/office/drawing/2014/main" id="{D9F50BC8-12A9-6DEF-0E64-D700E28701B0}"/>
              </a:ext>
            </a:extLst>
          </p:cNvPr>
          <p:cNvSpPr txBox="1"/>
          <p:nvPr/>
        </p:nvSpPr>
        <p:spPr>
          <a:xfrm>
            <a:off x="7661258" y="8068174"/>
            <a:ext cx="4259396" cy="1200329"/>
          </a:xfrm>
          <a:prstGeom prst="rect">
            <a:avLst/>
          </a:prstGeom>
          <a:noFill/>
        </p:spPr>
        <p:txBody>
          <a:bodyPr wrap="square">
            <a:spAutoFit/>
          </a:bodyPr>
          <a:lstStyle/>
          <a:p>
            <a:r>
              <a:rPr lang="en-US" altLang="zh-CN" sz="2400" dirty="0">
                <a:solidFill>
                  <a:srgbClr val="374151"/>
                </a:solidFill>
                <a:latin typeface="+mj-lt"/>
              </a:rPr>
              <a:t>Those performing poorly later on tend to be those who over-bundled.</a:t>
            </a:r>
          </a:p>
        </p:txBody>
      </p:sp>
      <p:sp>
        <p:nvSpPr>
          <p:cNvPr id="14" name="TextBox 13">
            <a:extLst>
              <a:ext uri="{FF2B5EF4-FFF2-40B4-BE49-F238E27FC236}">
                <a16:creationId xmlns:a16="http://schemas.microsoft.com/office/drawing/2014/main" id="{8F081FC4-F5C2-DD18-A1FD-DD99DD72C5EF}"/>
              </a:ext>
            </a:extLst>
          </p:cNvPr>
          <p:cNvSpPr txBox="1"/>
          <p:nvPr/>
        </p:nvSpPr>
        <p:spPr>
          <a:xfrm>
            <a:off x="6782214" y="3079201"/>
            <a:ext cx="4486066" cy="461665"/>
          </a:xfrm>
          <a:prstGeom prst="rect">
            <a:avLst/>
          </a:prstGeom>
          <a:noFill/>
        </p:spPr>
        <p:txBody>
          <a:bodyPr wrap="square">
            <a:spAutoFit/>
          </a:bodyPr>
          <a:lstStyle/>
          <a:p>
            <a:r>
              <a:rPr lang="en-US" altLang="zh-CN" sz="2400" dirty="0">
                <a:latin typeface="+mj-lt"/>
              </a:rPr>
              <a:t>…did less across-store bundling</a:t>
            </a:r>
          </a:p>
        </p:txBody>
      </p:sp>
      <p:sp>
        <p:nvSpPr>
          <p:cNvPr id="15" name="TextBox 14">
            <a:extLst>
              <a:ext uri="{FF2B5EF4-FFF2-40B4-BE49-F238E27FC236}">
                <a16:creationId xmlns:a16="http://schemas.microsoft.com/office/drawing/2014/main" id="{11615523-087A-700F-BF16-FCEDFC7BDC02}"/>
              </a:ext>
            </a:extLst>
          </p:cNvPr>
          <p:cNvSpPr txBox="1"/>
          <p:nvPr/>
        </p:nvSpPr>
        <p:spPr>
          <a:xfrm>
            <a:off x="6895549" y="3613657"/>
            <a:ext cx="3872730" cy="830997"/>
          </a:xfrm>
          <a:prstGeom prst="rect">
            <a:avLst/>
          </a:prstGeom>
          <a:noFill/>
        </p:spPr>
        <p:txBody>
          <a:bodyPr wrap="square">
            <a:spAutoFit/>
          </a:bodyPr>
          <a:lstStyle/>
          <a:p>
            <a:r>
              <a:rPr lang="en-US" altLang="zh-CN" sz="2400" dirty="0">
                <a:latin typeface="+mj-lt"/>
              </a:rPr>
              <a:t>…and did less bundling across different categories</a:t>
            </a:r>
          </a:p>
        </p:txBody>
      </p:sp>
      <p:sp>
        <p:nvSpPr>
          <p:cNvPr id="16" name="TextBox 15">
            <a:extLst>
              <a:ext uri="{FF2B5EF4-FFF2-40B4-BE49-F238E27FC236}">
                <a16:creationId xmlns:a16="http://schemas.microsoft.com/office/drawing/2014/main" id="{6A9F0C74-10E7-98EA-8BBE-569279263CBF}"/>
              </a:ext>
            </a:extLst>
          </p:cNvPr>
          <p:cNvSpPr txBox="1"/>
          <p:nvPr/>
        </p:nvSpPr>
        <p:spPr>
          <a:xfrm>
            <a:off x="898005" y="2175413"/>
            <a:ext cx="5112501" cy="1200329"/>
          </a:xfrm>
          <a:prstGeom prst="rect">
            <a:avLst/>
          </a:prstGeom>
          <a:noFill/>
        </p:spPr>
        <p:txBody>
          <a:bodyPr wrap="square">
            <a:spAutoFit/>
          </a:bodyPr>
          <a:lstStyle/>
          <a:p>
            <a:r>
              <a:rPr lang="en-US" altLang="zh-CN" sz="2400" dirty="0">
                <a:latin typeface="+mj-lt"/>
              </a:rPr>
              <a:t>Initial low performers, who tried more bundling early on and adjusted down later, ended up improving performance</a:t>
            </a:r>
          </a:p>
        </p:txBody>
      </p:sp>
      <p:sp>
        <p:nvSpPr>
          <p:cNvPr id="17" name="TextBox 16">
            <a:extLst>
              <a:ext uri="{FF2B5EF4-FFF2-40B4-BE49-F238E27FC236}">
                <a16:creationId xmlns:a16="http://schemas.microsoft.com/office/drawing/2014/main" id="{08BDAB35-8F2A-16D1-BB78-8173A27C72E0}"/>
              </a:ext>
            </a:extLst>
          </p:cNvPr>
          <p:cNvSpPr txBox="1"/>
          <p:nvPr/>
        </p:nvSpPr>
        <p:spPr>
          <a:xfrm>
            <a:off x="898005" y="3636884"/>
            <a:ext cx="4677605" cy="830997"/>
          </a:xfrm>
          <a:prstGeom prst="rect">
            <a:avLst/>
          </a:prstGeom>
          <a:noFill/>
        </p:spPr>
        <p:txBody>
          <a:bodyPr wrap="square">
            <a:spAutoFit/>
          </a:bodyPr>
          <a:lstStyle/>
          <a:p>
            <a:r>
              <a:rPr lang="en-US" altLang="zh-CN" sz="2400" dirty="0">
                <a:latin typeface="+mj-lt"/>
              </a:rPr>
              <a:t>Those performing poorly later on tend to be those who over-bundled.</a:t>
            </a:r>
          </a:p>
        </p:txBody>
      </p:sp>
    </p:spTree>
    <p:extLst>
      <p:ext uri="{BB962C8B-B14F-4D97-AF65-F5344CB8AC3E}">
        <p14:creationId xmlns:p14="http://schemas.microsoft.com/office/powerpoint/2010/main" val="2047385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240" name="Google Shape;240;p23"/>
          <p:cNvGrpSpPr/>
          <p:nvPr/>
        </p:nvGrpSpPr>
        <p:grpSpPr>
          <a:xfrm>
            <a:off x="57848" y="0"/>
            <a:ext cx="11219752" cy="1281070"/>
            <a:chOff x="40098" y="379934"/>
            <a:chExt cx="9842867" cy="1281070"/>
          </a:xfrm>
        </p:grpSpPr>
        <p:sp>
          <p:nvSpPr>
            <p:cNvPr id="241" name="Google Shape;241;p23"/>
            <p:cNvSpPr txBox="1"/>
            <p:nvPr/>
          </p:nvSpPr>
          <p:spPr>
            <a:xfrm>
              <a:off x="1023344" y="485338"/>
              <a:ext cx="8859621" cy="1175666"/>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rgbClr val="003C61"/>
                  </a:solidFill>
                  <a:latin typeface="Helvetica Neue"/>
                  <a:ea typeface="Helvetica Neue"/>
                  <a:cs typeface="Helvetica Neue"/>
                  <a:sym typeface="Helvetica Neue"/>
                </a:rPr>
                <a:t>Empirical Analysis</a:t>
              </a:r>
              <a:r>
                <a:rPr lang="en-US" sz="2800" b="1" dirty="0">
                  <a:solidFill>
                    <a:srgbClr val="003C61"/>
                  </a:solidFill>
                  <a:latin typeface="Helvetica Neue"/>
                  <a:ea typeface="Helvetica Neue"/>
                  <a:cs typeface="Helvetica Neue"/>
                  <a:sym typeface="Helvetica Neue"/>
                </a:rPr>
                <a:t> </a:t>
              </a:r>
              <a:endParaRPr sz="2800" b="1" dirty="0">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dirty="0">
                  <a:solidFill>
                    <a:srgbClr val="B16E02"/>
                  </a:solidFill>
                  <a:latin typeface="Helvetica Neue"/>
                  <a:ea typeface="Helvetica Neue"/>
                  <a:cs typeface="Helvetica Neue"/>
                  <a:sym typeface="Helvetica Neue"/>
                </a:rPr>
                <a:t>Learning to Choose Better Orders, Given Recommendations</a:t>
              </a:r>
              <a:endParaRPr sz="2800" dirty="0">
                <a:solidFill>
                  <a:srgbClr val="B16E02"/>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endParaRPr sz="2800" dirty="0">
                <a:solidFill>
                  <a:srgbClr val="B16E02"/>
                </a:solidFill>
                <a:latin typeface="Helvetica Neue"/>
                <a:ea typeface="Helvetica Neue"/>
                <a:cs typeface="Helvetica Neue"/>
                <a:sym typeface="Helvetica Neue"/>
              </a:endParaRPr>
            </a:p>
          </p:txBody>
        </p:sp>
        <p:sp>
          <p:nvSpPr>
            <p:cNvPr id="242" name="Google Shape;242;p23"/>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02</a:t>
              </a:r>
              <a:endParaRPr sz="6000">
                <a:solidFill>
                  <a:schemeClr val="dk1"/>
                </a:solidFill>
                <a:latin typeface="Helvetica Neue"/>
                <a:ea typeface="Helvetica Neue"/>
                <a:cs typeface="Helvetica Neue"/>
                <a:sym typeface="Helvetica Neue"/>
              </a:endParaRPr>
            </a:p>
          </p:txBody>
        </p:sp>
      </p:grpSp>
      <p:cxnSp>
        <p:nvCxnSpPr>
          <p:cNvPr id="243" name="Google Shape;243;p23"/>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244" name="Google Shape;244;p23"/>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23"/>
          <p:cNvSpPr txBox="1"/>
          <p:nvPr/>
        </p:nvSpPr>
        <p:spPr>
          <a:xfrm>
            <a:off x="671945" y="1154963"/>
            <a:ext cx="9619013" cy="46162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rgbClr val="374151"/>
              </a:buClr>
              <a:buSzPts val="2400"/>
              <a:buFont typeface="Arial"/>
              <a:buChar char="•"/>
            </a:pPr>
            <a:r>
              <a:rPr lang="en-US" sz="2400" dirty="0">
                <a:solidFill>
                  <a:srgbClr val="374151"/>
                </a:solidFill>
                <a:latin typeface="Calibri"/>
                <a:ea typeface="Calibri"/>
                <a:cs typeface="Calibri"/>
                <a:sym typeface="Calibri"/>
              </a:rPr>
              <a:t>Estimate an MNL choice model using MLE</a:t>
            </a:r>
            <a:endParaRPr sz="2400" dirty="0"/>
          </a:p>
        </p:txBody>
      </p:sp>
      <p:sp>
        <p:nvSpPr>
          <p:cNvPr id="246" name="Google Shape;246;p23"/>
          <p:cNvSpPr txBox="1"/>
          <p:nvPr/>
        </p:nvSpPr>
        <p:spPr>
          <a:xfrm>
            <a:off x="779521" y="3672164"/>
            <a:ext cx="10722668" cy="2677616"/>
          </a:xfrm>
          <a:prstGeom prst="rect">
            <a:avLst/>
          </a:prstGeom>
          <a:noFill/>
          <a:ln>
            <a:noFill/>
          </a:ln>
        </p:spPr>
        <p:txBody>
          <a:bodyPr spcFirstLastPara="1" wrap="square" lIns="91425" tIns="45700" rIns="91425" bIns="45700" anchor="t" anchorCtr="0">
            <a:spAutoFit/>
          </a:bodyPr>
          <a:lstStyle/>
          <a:p>
            <a:pPr marL="342900" indent="-342900">
              <a:buClr>
                <a:srgbClr val="374151"/>
              </a:buClr>
              <a:buSzPts val="2400"/>
              <a:buFont typeface="Arial"/>
              <a:buChar char="•"/>
            </a:pPr>
            <a:r>
              <a:rPr lang="en-US" sz="2400" i="0" u="sng" strike="noStrike" cap="none" dirty="0">
                <a:solidFill>
                  <a:srgbClr val="374151"/>
                </a:solidFill>
                <a:latin typeface="Calibri"/>
                <a:ea typeface="Calibri"/>
                <a:cs typeface="Calibri"/>
                <a:sym typeface="Calibri"/>
              </a:rPr>
              <a:t>Features for estimating utility:</a:t>
            </a:r>
            <a:endParaRPr sz="2400" i="0" u="sng" strike="noStrike" cap="none" dirty="0">
              <a:solidFill>
                <a:srgbClr val="374151"/>
              </a:solidFill>
              <a:latin typeface="Calibri"/>
              <a:ea typeface="Calibri"/>
              <a:cs typeface="Calibri"/>
              <a:sym typeface="Calibri"/>
            </a:endParaRPr>
          </a:p>
          <a:p>
            <a:pPr marL="800100" marR="0" lvl="1" indent="-342900" algn="l" rtl="0">
              <a:spcBef>
                <a:spcPts val="0"/>
              </a:spcBef>
              <a:spcAft>
                <a:spcPts val="0"/>
              </a:spcAft>
              <a:buClr>
                <a:srgbClr val="B16E02"/>
              </a:buClr>
              <a:buSzPts val="2800"/>
              <a:buFont typeface="Arial"/>
              <a:buChar char="•"/>
            </a:pPr>
            <a:r>
              <a:rPr lang="en-US" sz="2400" b="1" dirty="0">
                <a:solidFill>
                  <a:srgbClr val="B16E02"/>
                </a:solidFill>
                <a:latin typeface="Calibri"/>
                <a:ea typeface="Calibri"/>
                <a:cs typeface="Calibri"/>
                <a:sym typeface="Calibri"/>
              </a:rPr>
              <a:t>Past Frequency</a:t>
            </a:r>
            <a:r>
              <a:rPr lang="en-US" sz="2400" b="1" i="0" u="none" strike="noStrike" cap="none" dirty="0">
                <a:solidFill>
                  <a:srgbClr val="374151"/>
                </a:solidFill>
                <a:latin typeface="Calibri"/>
                <a:ea typeface="Calibri"/>
                <a:cs typeface="Calibri"/>
                <a:sym typeface="Calibri"/>
              </a:rPr>
              <a:t>: </a:t>
            </a:r>
            <a:r>
              <a:rPr lang="en-US" sz="2400" i="0" u="none" strike="noStrike" cap="none" dirty="0">
                <a:solidFill>
                  <a:schemeClr val="dk1"/>
                </a:solidFill>
                <a:latin typeface="Calibri"/>
                <a:ea typeface="Calibri"/>
                <a:cs typeface="Calibri"/>
                <a:sym typeface="Calibri"/>
              </a:rPr>
              <a:t>The proportion of all previous orders completed by the worker that were fulfilled at the same store; </a:t>
            </a:r>
            <a:br>
              <a:rPr lang="en-US" sz="2400" i="0" u="none" strike="noStrike" cap="none" dirty="0">
                <a:solidFill>
                  <a:schemeClr val="dk1"/>
                </a:solidFill>
                <a:latin typeface="Calibri"/>
                <a:ea typeface="Calibri"/>
                <a:cs typeface="Calibri"/>
                <a:sym typeface="Calibri"/>
              </a:rPr>
            </a:br>
            <a:r>
              <a:rPr lang="en-US" sz="2400" i="0" u="none" strike="noStrike" cap="none" dirty="0">
                <a:solidFill>
                  <a:schemeClr val="dk1"/>
                </a:solidFill>
                <a:latin typeface="Calibri"/>
                <a:ea typeface="Calibri"/>
                <a:cs typeface="Calibri"/>
                <a:sym typeface="Calibri"/>
              </a:rPr>
              <a:t>		</a:t>
            </a:r>
            <a:r>
              <a:rPr lang="en-US" sz="2400" i="0" u="none" strike="noStrike" cap="none" dirty="0">
                <a:solidFill>
                  <a:srgbClr val="B16E02"/>
                </a:solidFill>
                <a:latin typeface="Calibri"/>
                <a:ea typeface="Calibri"/>
                <a:cs typeface="Calibri"/>
                <a:sym typeface="Calibri"/>
              </a:rPr>
              <a:t>Higher</a:t>
            </a:r>
            <a:r>
              <a:rPr lang="en-US" sz="2400" i="0" u="none" strike="noStrike" cap="none" dirty="0">
                <a:solidFill>
                  <a:srgbClr val="374151"/>
                </a:solidFill>
                <a:latin typeface="Calibri"/>
                <a:ea typeface="Calibri"/>
                <a:cs typeface="Calibri"/>
                <a:sym typeface="Calibri"/>
              </a:rPr>
              <a:t> = more </a:t>
            </a:r>
            <a:r>
              <a:rPr lang="en-US" sz="2400" i="0" u="none" strike="noStrike" cap="none" dirty="0">
                <a:solidFill>
                  <a:srgbClr val="B16E02"/>
                </a:solidFill>
                <a:latin typeface="Calibri"/>
                <a:ea typeface="Calibri"/>
                <a:cs typeface="Calibri"/>
                <a:sym typeface="Calibri"/>
              </a:rPr>
              <a:t>exploitation</a:t>
            </a:r>
            <a:r>
              <a:rPr lang="en-US" sz="2400" i="0" u="none" strike="noStrike" cap="none" dirty="0">
                <a:solidFill>
                  <a:srgbClr val="374151"/>
                </a:solidFill>
                <a:latin typeface="Calibri"/>
                <a:ea typeface="Calibri"/>
                <a:cs typeface="Calibri"/>
                <a:sym typeface="Calibri"/>
              </a:rPr>
              <a:t> of familiar stores</a:t>
            </a:r>
            <a:endParaRPr sz="2400" i="0" u="none" strike="noStrike" cap="none" dirty="0">
              <a:solidFill>
                <a:srgbClr val="374151"/>
              </a:solidFill>
              <a:latin typeface="Calibri"/>
              <a:ea typeface="Calibri"/>
              <a:cs typeface="Calibri"/>
              <a:sym typeface="Calibri"/>
            </a:endParaRPr>
          </a:p>
          <a:p>
            <a:pPr marL="800100" lvl="1" indent="-342900">
              <a:buClr>
                <a:srgbClr val="B16E02"/>
              </a:buClr>
              <a:buSzPts val="2800"/>
              <a:buFont typeface="Arial"/>
              <a:buChar char="•"/>
            </a:pPr>
            <a:r>
              <a:rPr lang="en-US" sz="2400" b="1" dirty="0">
                <a:solidFill>
                  <a:srgbClr val="B16E02"/>
                </a:solidFill>
                <a:ea typeface="Calibri"/>
                <a:cs typeface="Calibri"/>
                <a:sym typeface="Calibri"/>
              </a:rPr>
              <a:t>Recommended</a:t>
            </a:r>
            <a:r>
              <a:rPr lang="en-US" sz="2400" b="1" dirty="0">
                <a:solidFill>
                  <a:srgbClr val="374151"/>
                </a:solidFill>
                <a:ea typeface="Calibri"/>
                <a:cs typeface="Calibri"/>
                <a:sym typeface="Calibri"/>
              </a:rPr>
              <a:t>: </a:t>
            </a:r>
            <a:r>
              <a:rPr lang="en-US" sz="2400" dirty="0">
                <a:solidFill>
                  <a:schemeClr val="dk1"/>
                </a:solidFill>
                <a:ea typeface="Calibri"/>
                <a:cs typeface="Calibri"/>
                <a:sym typeface="Calibri"/>
              </a:rPr>
              <a:t>Binary variable, 1 if order is recommended by platform; 0 else</a:t>
            </a:r>
          </a:p>
          <a:p>
            <a:pPr marL="800100" lvl="1" indent="-342900">
              <a:buClr>
                <a:srgbClr val="B16E02"/>
              </a:buClr>
              <a:buSzPts val="2800"/>
              <a:buFont typeface="Arial"/>
              <a:buChar char="•"/>
            </a:pPr>
            <a:r>
              <a:rPr lang="en-US" sz="2400" i="0" u="none" strike="noStrike" cap="none" dirty="0">
                <a:solidFill>
                  <a:srgbClr val="B16E02"/>
                </a:solidFill>
                <a:latin typeface="Calibri"/>
                <a:ea typeface="Calibri"/>
                <a:cs typeface="Calibri"/>
                <a:sym typeface="Calibri"/>
              </a:rPr>
              <a:t>Dummy group indicators</a:t>
            </a:r>
            <a:r>
              <a:rPr lang="en-US" sz="2400" i="0" u="none" strike="noStrike" cap="none" dirty="0">
                <a:solidFill>
                  <a:srgbClr val="374151"/>
                </a:solidFill>
                <a:latin typeface="Calibri"/>
                <a:ea typeface="Calibri"/>
                <a:cs typeface="Calibri"/>
                <a:sym typeface="Calibri"/>
              </a:rPr>
              <a:t>: most productive (129+ orders) as reference group</a:t>
            </a:r>
            <a:endParaRPr sz="2400" i="0" u="none" strike="noStrike" cap="none" dirty="0">
              <a:solidFill>
                <a:srgbClr val="374151"/>
              </a:solidFill>
              <a:latin typeface="Calibri"/>
              <a:ea typeface="Calibri"/>
              <a:cs typeface="Calibri"/>
              <a:sym typeface="Calibri"/>
            </a:endParaRPr>
          </a:p>
          <a:p>
            <a:pPr marL="800100" marR="0" lvl="1" indent="-342900" algn="l" rtl="0">
              <a:spcBef>
                <a:spcPts val="0"/>
              </a:spcBef>
              <a:spcAft>
                <a:spcPts val="0"/>
              </a:spcAft>
              <a:buClr>
                <a:srgbClr val="374151"/>
              </a:buClr>
              <a:buSzPts val="2000"/>
              <a:buFont typeface="Arial"/>
              <a:buChar char="•"/>
            </a:pPr>
            <a:r>
              <a:rPr lang="en-US" sz="2400" i="0" u="none" strike="noStrike" cap="none" dirty="0">
                <a:solidFill>
                  <a:srgbClr val="374151"/>
                </a:solidFill>
                <a:latin typeface="Calibri"/>
                <a:ea typeface="Calibri"/>
                <a:cs typeface="Calibri"/>
                <a:sym typeface="Calibri"/>
              </a:rPr>
              <a:t>All the other order information workers can see while browsing</a:t>
            </a:r>
            <a:endParaRPr sz="2400" dirty="0"/>
          </a:p>
        </p:txBody>
      </p:sp>
      <p:pic>
        <p:nvPicPr>
          <p:cNvPr id="247" name="Google Shape;247;p23"/>
          <p:cNvPicPr preferRelativeResize="0"/>
          <p:nvPr/>
        </p:nvPicPr>
        <p:blipFill rotWithShape="1">
          <a:blip r:embed="rId3">
            <a:alphaModFix/>
          </a:blip>
          <a:srcRect t="13559"/>
          <a:stretch/>
        </p:blipFill>
        <p:spPr>
          <a:xfrm>
            <a:off x="2073944" y="1765080"/>
            <a:ext cx="7772400" cy="917646"/>
          </a:xfrm>
          <a:prstGeom prst="rect">
            <a:avLst/>
          </a:prstGeom>
          <a:noFill/>
          <a:ln>
            <a:noFill/>
          </a:ln>
        </p:spPr>
      </p:pic>
      <p:pic>
        <p:nvPicPr>
          <p:cNvPr id="248" name="Google Shape;248;p23"/>
          <p:cNvPicPr preferRelativeResize="0"/>
          <p:nvPr/>
        </p:nvPicPr>
        <p:blipFill rotWithShape="1">
          <a:blip r:embed="rId4">
            <a:alphaModFix/>
          </a:blip>
          <a:srcRect/>
          <a:stretch/>
        </p:blipFill>
        <p:spPr>
          <a:xfrm>
            <a:off x="2209800" y="2615218"/>
            <a:ext cx="7772400" cy="98988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pic>
        <p:nvPicPr>
          <p:cNvPr id="254" name="Google Shape;254;p24"/>
          <p:cNvPicPr preferRelativeResize="0"/>
          <p:nvPr/>
        </p:nvPicPr>
        <p:blipFill rotWithShape="1">
          <a:blip r:embed="rId3">
            <a:alphaModFix/>
          </a:blip>
          <a:srcRect/>
          <a:stretch/>
        </p:blipFill>
        <p:spPr>
          <a:xfrm>
            <a:off x="1788459" y="1803741"/>
            <a:ext cx="7772399" cy="4413518"/>
          </a:xfrm>
          <a:prstGeom prst="rect">
            <a:avLst/>
          </a:prstGeom>
          <a:noFill/>
          <a:ln>
            <a:noFill/>
          </a:ln>
        </p:spPr>
      </p:pic>
      <p:grpSp>
        <p:nvGrpSpPr>
          <p:cNvPr id="255" name="Google Shape;255;p24"/>
          <p:cNvGrpSpPr/>
          <p:nvPr/>
        </p:nvGrpSpPr>
        <p:grpSpPr>
          <a:xfrm>
            <a:off x="57848" y="0"/>
            <a:ext cx="10974586" cy="1281070"/>
            <a:chOff x="40098" y="379934"/>
            <a:chExt cx="10974586" cy="1281070"/>
          </a:xfrm>
        </p:grpSpPr>
        <p:sp>
          <p:nvSpPr>
            <p:cNvPr id="256" name="Google Shape;256;p24"/>
            <p:cNvSpPr txBox="1"/>
            <p:nvPr/>
          </p:nvSpPr>
          <p:spPr>
            <a:xfrm>
              <a:off x="1023343" y="485338"/>
              <a:ext cx="9991341" cy="1175666"/>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rgbClr val="003C61"/>
                  </a:solidFill>
                  <a:latin typeface="Helvetica Neue"/>
                  <a:ea typeface="Helvetica Neue"/>
                  <a:cs typeface="Helvetica Neue"/>
                  <a:sym typeface="Helvetica Neue"/>
                </a:rPr>
                <a:t>Empirical Analysis</a:t>
              </a:r>
              <a:r>
                <a:rPr lang="en-US" sz="2800" b="1" dirty="0">
                  <a:solidFill>
                    <a:srgbClr val="003C61"/>
                  </a:solidFill>
                  <a:latin typeface="Helvetica Neue"/>
                  <a:ea typeface="Helvetica Neue"/>
                  <a:cs typeface="Helvetica Neue"/>
                  <a:sym typeface="Helvetica Neue"/>
                </a:rPr>
                <a:t> </a:t>
              </a:r>
              <a:endParaRPr sz="2800" b="1" dirty="0">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dirty="0">
                  <a:solidFill>
                    <a:srgbClr val="B16E02"/>
                  </a:solidFill>
                  <a:latin typeface="Helvetica Neue"/>
                  <a:ea typeface="Helvetica Neue"/>
                  <a:cs typeface="Helvetica Neue"/>
                  <a:sym typeface="Helvetica Neue"/>
                </a:rPr>
                <a:t>Learning to Choose Better Orders, Given Recommendations</a:t>
              </a:r>
            </a:p>
            <a:p>
              <a:pPr marL="0" marR="0" lvl="0" indent="0" algn="l" rtl="0">
                <a:lnSpc>
                  <a:spcPct val="80000"/>
                </a:lnSpc>
                <a:spcBef>
                  <a:spcPts val="0"/>
                </a:spcBef>
                <a:spcAft>
                  <a:spcPts val="0"/>
                </a:spcAft>
                <a:buNone/>
              </a:pPr>
              <a:endParaRPr sz="2800" dirty="0">
                <a:solidFill>
                  <a:srgbClr val="B16E02"/>
                </a:solidFill>
                <a:latin typeface="Helvetica Neue"/>
                <a:ea typeface="Helvetica Neue"/>
                <a:cs typeface="Helvetica Neue"/>
                <a:sym typeface="Helvetica Neue"/>
              </a:endParaRPr>
            </a:p>
          </p:txBody>
        </p:sp>
        <p:sp>
          <p:nvSpPr>
            <p:cNvPr id="257" name="Google Shape;257;p24"/>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02</a:t>
              </a:r>
              <a:endParaRPr sz="6000">
                <a:solidFill>
                  <a:schemeClr val="dk1"/>
                </a:solidFill>
                <a:latin typeface="Helvetica Neue"/>
                <a:ea typeface="Helvetica Neue"/>
                <a:cs typeface="Helvetica Neue"/>
                <a:sym typeface="Helvetica Neue"/>
              </a:endParaRPr>
            </a:p>
          </p:txBody>
        </p:sp>
      </p:grpSp>
      <p:cxnSp>
        <p:nvCxnSpPr>
          <p:cNvPr id="258" name="Google Shape;258;p24"/>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259" name="Google Shape;259;p24"/>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60" name="Google Shape;260;p24"/>
          <p:cNvCxnSpPr>
            <a:cxnSpLocks/>
          </p:cNvCxnSpPr>
          <p:nvPr/>
        </p:nvCxnSpPr>
        <p:spPr>
          <a:xfrm flipH="1" flipV="1">
            <a:off x="3362871" y="2093181"/>
            <a:ext cx="265701" cy="1566695"/>
          </a:xfrm>
          <a:prstGeom prst="straightConnector1">
            <a:avLst/>
          </a:prstGeom>
          <a:noFill/>
          <a:ln w="38100" cap="flat" cmpd="sng">
            <a:solidFill>
              <a:srgbClr val="00B050"/>
            </a:solidFill>
            <a:prstDash val="solid"/>
            <a:miter lim="800000"/>
            <a:headEnd type="none" w="sm" len="sm"/>
            <a:tailEnd type="triangle" w="med" len="med"/>
          </a:ln>
        </p:spPr>
      </p:cxnSp>
      <p:sp>
        <p:nvSpPr>
          <p:cNvPr id="261" name="Google Shape;261;p24"/>
          <p:cNvSpPr txBox="1"/>
          <p:nvPr/>
        </p:nvSpPr>
        <p:spPr>
          <a:xfrm>
            <a:off x="1017524" y="1262184"/>
            <a:ext cx="4874604"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00B050"/>
                </a:solidFill>
                <a:latin typeface="Calibri"/>
                <a:ea typeface="Calibri"/>
                <a:cs typeface="Calibri"/>
                <a:sym typeface="Calibri"/>
              </a:rPr>
              <a:t>Those doing well overall are more exploiting familiar stores initially</a:t>
            </a:r>
            <a:endParaRPr sz="2400" dirty="0">
              <a:solidFill>
                <a:srgbClr val="00B050"/>
              </a:solidFill>
              <a:latin typeface="Calibri"/>
              <a:ea typeface="Calibri"/>
              <a:cs typeface="Calibri"/>
              <a:sym typeface="Calibri"/>
            </a:endParaRPr>
          </a:p>
        </p:txBody>
      </p:sp>
      <p:cxnSp>
        <p:nvCxnSpPr>
          <p:cNvPr id="262" name="Google Shape;262;p24"/>
          <p:cNvCxnSpPr/>
          <p:nvPr/>
        </p:nvCxnSpPr>
        <p:spPr>
          <a:xfrm rot="10800000" flipH="1">
            <a:off x="8689320" y="3471763"/>
            <a:ext cx="871539" cy="892705"/>
          </a:xfrm>
          <a:prstGeom prst="straightConnector1">
            <a:avLst/>
          </a:prstGeom>
          <a:noFill/>
          <a:ln w="9525" cap="flat" cmpd="sng">
            <a:solidFill>
              <a:schemeClr val="accent1"/>
            </a:solidFill>
            <a:prstDash val="solid"/>
            <a:miter lim="800000"/>
            <a:headEnd type="none" w="sm" len="sm"/>
            <a:tailEnd type="triangle" w="med" len="med"/>
          </a:ln>
        </p:spPr>
      </p:cxnSp>
      <p:sp>
        <p:nvSpPr>
          <p:cNvPr id="263" name="Google Shape;263;p24"/>
          <p:cNvSpPr txBox="1"/>
          <p:nvPr/>
        </p:nvSpPr>
        <p:spPr>
          <a:xfrm>
            <a:off x="9343485" y="2263286"/>
            <a:ext cx="268885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Over time people become more </a:t>
            </a:r>
            <a:r>
              <a:rPr lang="en-US" sz="2400">
                <a:solidFill>
                  <a:srgbClr val="B16E02"/>
                </a:solidFill>
                <a:latin typeface="Calibri"/>
                <a:ea typeface="Calibri"/>
                <a:cs typeface="Calibri"/>
                <a:sym typeface="Calibri"/>
              </a:rPr>
              <a:t>explorative</a:t>
            </a:r>
            <a:endParaRPr sz="2400">
              <a:solidFill>
                <a:srgbClr val="B16E02"/>
              </a:solidFill>
              <a:latin typeface="Calibri"/>
              <a:ea typeface="Calibri"/>
              <a:cs typeface="Calibri"/>
              <a:sym typeface="Calibri"/>
            </a:endParaRPr>
          </a:p>
        </p:txBody>
      </p:sp>
      <p:cxnSp>
        <p:nvCxnSpPr>
          <p:cNvPr id="5" name="Straight Arrow Connector 4">
            <a:extLst>
              <a:ext uri="{FF2B5EF4-FFF2-40B4-BE49-F238E27FC236}">
                <a16:creationId xmlns:a16="http://schemas.microsoft.com/office/drawing/2014/main" id="{F2CD0253-4088-6FC1-0EFF-C444F1F6BA72}"/>
              </a:ext>
            </a:extLst>
          </p:cNvPr>
          <p:cNvCxnSpPr/>
          <p:nvPr/>
        </p:nvCxnSpPr>
        <p:spPr>
          <a:xfrm>
            <a:off x="1918952" y="6401925"/>
            <a:ext cx="78174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FAA3C39-FCA4-07A4-EB54-47F068FDC87A}"/>
              </a:ext>
            </a:extLst>
          </p:cNvPr>
          <p:cNvSpPr txBox="1"/>
          <p:nvPr/>
        </p:nvSpPr>
        <p:spPr>
          <a:xfrm>
            <a:off x="3068793" y="6217259"/>
            <a:ext cx="6054414" cy="369332"/>
          </a:xfrm>
          <a:prstGeom prst="rect">
            <a:avLst/>
          </a:prstGeom>
          <a:solidFill>
            <a:schemeClr val="bg1"/>
          </a:solidFill>
        </p:spPr>
        <p:txBody>
          <a:bodyPr wrap="none" rtlCol="0">
            <a:spAutoFit/>
          </a:bodyPr>
          <a:lstStyle/>
          <a:p>
            <a:r>
              <a:rPr lang="en-TH" dirty="0"/>
              <a:t>Starting from beginning, as the worker completed more orders</a:t>
            </a:r>
          </a:p>
        </p:txBody>
      </p:sp>
      <p:sp>
        <p:nvSpPr>
          <p:cNvPr id="6" name="Rectangle 5">
            <a:extLst>
              <a:ext uri="{FF2B5EF4-FFF2-40B4-BE49-F238E27FC236}">
                <a16:creationId xmlns:a16="http://schemas.microsoft.com/office/drawing/2014/main" id="{244294B2-6639-9F97-F810-468C5400889F}"/>
              </a:ext>
            </a:extLst>
          </p:cNvPr>
          <p:cNvSpPr/>
          <p:nvPr/>
        </p:nvSpPr>
        <p:spPr>
          <a:xfrm>
            <a:off x="2859110" y="3245476"/>
            <a:ext cx="1828800" cy="17644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7" name="Rectangle 6">
            <a:extLst>
              <a:ext uri="{FF2B5EF4-FFF2-40B4-BE49-F238E27FC236}">
                <a16:creationId xmlns:a16="http://schemas.microsoft.com/office/drawing/2014/main" id="{4741AA8C-D1FD-004F-2123-9B1D425BB42C}"/>
              </a:ext>
            </a:extLst>
          </p:cNvPr>
          <p:cNvSpPr/>
          <p:nvPr/>
        </p:nvSpPr>
        <p:spPr>
          <a:xfrm>
            <a:off x="7504092" y="2382592"/>
            <a:ext cx="1446726" cy="28333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 name="Rectangle 7">
            <a:extLst>
              <a:ext uri="{FF2B5EF4-FFF2-40B4-BE49-F238E27FC236}">
                <a16:creationId xmlns:a16="http://schemas.microsoft.com/office/drawing/2014/main" id="{F9363A50-D2E6-A85F-6A89-906453882B77}"/>
              </a:ext>
            </a:extLst>
          </p:cNvPr>
          <p:cNvSpPr/>
          <p:nvPr/>
        </p:nvSpPr>
        <p:spPr>
          <a:xfrm>
            <a:off x="5971505" y="2382592"/>
            <a:ext cx="1532585" cy="28333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9" name="Rectangle 8">
            <a:extLst>
              <a:ext uri="{FF2B5EF4-FFF2-40B4-BE49-F238E27FC236}">
                <a16:creationId xmlns:a16="http://schemas.microsoft.com/office/drawing/2014/main" id="{83ABD27A-7033-5E88-4A8F-FA63C50A6F37}"/>
              </a:ext>
            </a:extLst>
          </p:cNvPr>
          <p:cNvSpPr/>
          <p:nvPr/>
        </p:nvSpPr>
        <p:spPr>
          <a:xfrm>
            <a:off x="4655529" y="3245476"/>
            <a:ext cx="1315976" cy="1970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0" name="Rectangle 9">
            <a:extLst>
              <a:ext uri="{FF2B5EF4-FFF2-40B4-BE49-F238E27FC236}">
                <a16:creationId xmlns:a16="http://schemas.microsoft.com/office/drawing/2014/main" id="{D27A30CF-DE49-E03C-6A32-64C7A5328AD6}"/>
              </a:ext>
            </a:extLst>
          </p:cNvPr>
          <p:cNvSpPr/>
          <p:nvPr/>
        </p:nvSpPr>
        <p:spPr>
          <a:xfrm>
            <a:off x="5191671" y="2485622"/>
            <a:ext cx="779834" cy="9861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1" name="TextBox 10">
            <a:extLst>
              <a:ext uri="{FF2B5EF4-FFF2-40B4-BE49-F238E27FC236}">
                <a16:creationId xmlns:a16="http://schemas.microsoft.com/office/drawing/2014/main" id="{8217BA53-184D-E4B8-0000-4BD596BE9528}"/>
              </a:ext>
            </a:extLst>
          </p:cNvPr>
          <p:cNvSpPr txBox="1"/>
          <p:nvPr/>
        </p:nvSpPr>
        <p:spPr>
          <a:xfrm>
            <a:off x="4174317" y="3456502"/>
            <a:ext cx="3435621" cy="369332"/>
          </a:xfrm>
          <a:prstGeom prst="rect">
            <a:avLst/>
          </a:prstGeom>
          <a:noFill/>
        </p:spPr>
        <p:txBody>
          <a:bodyPr wrap="none" rtlCol="0">
            <a:spAutoFit/>
          </a:bodyPr>
          <a:lstStyle/>
          <a:p>
            <a:pPr algn="ctr"/>
            <a:r>
              <a:rPr lang="en-TH" dirty="0">
                <a:solidFill>
                  <a:srgbClr val="00B050"/>
                </a:solidFill>
              </a:rPr>
              <a:t>Positive = Exploiting familiar stores</a:t>
            </a:r>
          </a:p>
        </p:txBody>
      </p:sp>
      <p:sp>
        <p:nvSpPr>
          <p:cNvPr id="12" name="TextBox 11">
            <a:extLst>
              <a:ext uri="{FF2B5EF4-FFF2-40B4-BE49-F238E27FC236}">
                <a16:creationId xmlns:a16="http://schemas.microsoft.com/office/drawing/2014/main" id="{3F3CD456-7A9C-C831-C454-C24E5A35D5B8}"/>
              </a:ext>
            </a:extLst>
          </p:cNvPr>
          <p:cNvSpPr txBox="1"/>
          <p:nvPr/>
        </p:nvSpPr>
        <p:spPr>
          <a:xfrm>
            <a:off x="4174317" y="4293629"/>
            <a:ext cx="3175869" cy="369332"/>
          </a:xfrm>
          <a:prstGeom prst="rect">
            <a:avLst/>
          </a:prstGeom>
          <a:noFill/>
        </p:spPr>
        <p:txBody>
          <a:bodyPr wrap="none" rtlCol="0">
            <a:spAutoFit/>
          </a:bodyPr>
          <a:lstStyle/>
          <a:p>
            <a:pPr algn="ctr"/>
            <a:r>
              <a:rPr lang="en-TH" dirty="0">
                <a:solidFill>
                  <a:srgbClr val="C00000"/>
                </a:solidFill>
              </a:rPr>
              <a:t>Negative = Exploring new stores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P spid="6" grpId="0" animBg="1"/>
      <p:bldP spid="7" grpId="0" animBg="1"/>
      <p:bldP spid="8" grpId="0" animBg="1"/>
      <p:bldP spid="9" grpId="0" animBg="1"/>
      <p:bldP spid="10" grpId="0" animBg="1"/>
      <p:bldP spid="11" grpId="0"/>
      <p:bldP spid="11" grpId="1"/>
      <p:bldP spid="12" grpId="0"/>
      <p:bldP spid="1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 name="Google Shape;276;p25">
            <a:extLst>
              <a:ext uri="{FF2B5EF4-FFF2-40B4-BE49-F238E27FC236}">
                <a16:creationId xmlns:a16="http://schemas.microsoft.com/office/drawing/2014/main" id="{1E39F895-BB55-6327-F54A-D5C8D4F62B2C}"/>
              </a:ext>
            </a:extLst>
          </p:cNvPr>
          <p:cNvSpPr txBox="1"/>
          <p:nvPr/>
        </p:nvSpPr>
        <p:spPr>
          <a:xfrm>
            <a:off x="2554357" y="2148034"/>
            <a:ext cx="6221895"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dirty="0">
                <a:solidFill>
                  <a:schemeClr val="bg1">
                    <a:lumMod val="50000"/>
                  </a:schemeClr>
                </a:solidFill>
                <a:latin typeface="Calibri"/>
                <a:ea typeface="Calibri"/>
                <a:cs typeface="Calibri"/>
                <a:sym typeface="Calibri"/>
              </a:rPr>
              <a:t>Coefficient of Recommended</a:t>
            </a:r>
            <a:endParaRPr dirty="0">
              <a:solidFill>
                <a:schemeClr val="bg1">
                  <a:lumMod val="50000"/>
                </a:schemeClr>
              </a:solidFill>
              <a:latin typeface="Calibri"/>
              <a:ea typeface="Calibri"/>
              <a:cs typeface="Calibri"/>
              <a:sym typeface="Calibri"/>
            </a:endParaRPr>
          </a:p>
        </p:txBody>
      </p:sp>
      <p:pic>
        <p:nvPicPr>
          <p:cNvPr id="269" name="Google Shape;269;p25"/>
          <p:cNvPicPr preferRelativeResize="0"/>
          <p:nvPr/>
        </p:nvPicPr>
        <p:blipFill rotWithShape="1">
          <a:blip r:embed="rId3">
            <a:alphaModFix/>
          </a:blip>
          <a:srcRect t="9358" b="7546"/>
          <a:stretch/>
        </p:blipFill>
        <p:spPr>
          <a:xfrm>
            <a:off x="1571085" y="2475834"/>
            <a:ext cx="7772400" cy="3705280"/>
          </a:xfrm>
          <a:prstGeom prst="rect">
            <a:avLst/>
          </a:prstGeom>
          <a:noFill/>
          <a:ln>
            <a:noFill/>
          </a:ln>
        </p:spPr>
      </p:pic>
      <p:grpSp>
        <p:nvGrpSpPr>
          <p:cNvPr id="270" name="Google Shape;270;p25"/>
          <p:cNvGrpSpPr/>
          <p:nvPr/>
        </p:nvGrpSpPr>
        <p:grpSpPr>
          <a:xfrm>
            <a:off x="57848" y="0"/>
            <a:ext cx="11809474" cy="1281070"/>
            <a:chOff x="40098" y="379934"/>
            <a:chExt cx="11809474" cy="1281070"/>
          </a:xfrm>
        </p:grpSpPr>
        <p:sp>
          <p:nvSpPr>
            <p:cNvPr id="271" name="Google Shape;271;p25"/>
            <p:cNvSpPr txBox="1"/>
            <p:nvPr/>
          </p:nvSpPr>
          <p:spPr>
            <a:xfrm>
              <a:off x="1023344" y="485338"/>
              <a:ext cx="10826228" cy="1175666"/>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rgbClr val="003C61"/>
                  </a:solidFill>
                  <a:latin typeface="Helvetica Neue"/>
                  <a:ea typeface="Helvetica Neue"/>
                  <a:cs typeface="Helvetica Neue"/>
                  <a:sym typeface="Helvetica Neue"/>
                </a:rPr>
                <a:t>Empirical Analysis</a:t>
              </a:r>
              <a:r>
                <a:rPr lang="en-US" sz="2800" b="1" dirty="0">
                  <a:solidFill>
                    <a:srgbClr val="003C61"/>
                  </a:solidFill>
                  <a:latin typeface="Helvetica Neue"/>
                  <a:ea typeface="Helvetica Neue"/>
                  <a:cs typeface="Helvetica Neue"/>
                  <a:sym typeface="Helvetica Neue"/>
                </a:rPr>
                <a:t> </a:t>
              </a:r>
              <a:endParaRPr sz="2800" b="1" dirty="0">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dirty="0">
                  <a:solidFill>
                    <a:srgbClr val="B16E02"/>
                  </a:solidFill>
                  <a:latin typeface="Helvetica Neue"/>
                  <a:ea typeface="Helvetica Neue"/>
                  <a:cs typeface="Helvetica Neue"/>
                  <a:sym typeface="Helvetica Neue"/>
                </a:rPr>
                <a:t>Learning to Choose Better Orders, Given Recommendations</a:t>
              </a:r>
            </a:p>
            <a:p>
              <a:pPr marL="0" marR="0" lvl="0" indent="0" algn="l" rtl="0">
                <a:lnSpc>
                  <a:spcPct val="80000"/>
                </a:lnSpc>
                <a:spcBef>
                  <a:spcPts val="0"/>
                </a:spcBef>
                <a:spcAft>
                  <a:spcPts val="0"/>
                </a:spcAft>
                <a:buNone/>
              </a:pPr>
              <a:endParaRPr sz="2800" dirty="0">
                <a:solidFill>
                  <a:srgbClr val="B16E02"/>
                </a:solidFill>
                <a:latin typeface="Helvetica Neue"/>
                <a:ea typeface="Helvetica Neue"/>
                <a:cs typeface="Helvetica Neue"/>
                <a:sym typeface="Helvetica Neue"/>
              </a:endParaRPr>
            </a:p>
          </p:txBody>
        </p:sp>
        <p:sp>
          <p:nvSpPr>
            <p:cNvPr id="272" name="Google Shape;272;p25"/>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02</a:t>
              </a:r>
              <a:endParaRPr sz="6000">
                <a:solidFill>
                  <a:schemeClr val="dk1"/>
                </a:solidFill>
                <a:latin typeface="Helvetica Neue"/>
                <a:ea typeface="Helvetica Neue"/>
                <a:cs typeface="Helvetica Neue"/>
                <a:sym typeface="Helvetica Neue"/>
              </a:endParaRPr>
            </a:p>
          </p:txBody>
        </p:sp>
      </p:grpSp>
      <p:cxnSp>
        <p:nvCxnSpPr>
          <p:cNvPr id="273" name="Google Shape;273;p25"/>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274" name="Google Shape;274;p25"/>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75" name="Google Shape;275;p25"/>
          <p:cNvCxnSpPr>
            <a:cxnSpLocks/>
          </p:cNvCxnSpPr>
          <p:nvPr/>
        </p:nvCxnSpPr>
        <p:spPr>
          <a:xfrm flipH="1" flipV="1">
            <a:off x="3281083" y="2058583"/>
            <a:ext cx="199931" cy="1602607"/>
          </a:xfrm>
          <a:prstGeom prst="straightConnector1">
            <a:avLst/>
          </a:prstGeom>
          <a:noFill/>
          <a:ln w="38100" cap="flat" cmpd="sng">
            <a:solidFill>
              <a:schemeClr val="tx1"/>
            </a:solidFill>
            <a:prstDash val="solid"/>
            <a:miter lim="800000"/>
            <a:headEnd type="none" w="sm" len="sm"/>
            <a:tailEnd type="triangle" w="med" len="med"/>
          </a:ln>
        </p:spPr>
      </p:cxnSp>
      <p:sp>
        <p:nvSpPr>
          <p:cNvPr id="276" name="Google Shape;276;p25"/>
          <p:cNvSpPr txBox="1"/>
          <p:nvPr/>
        </p:nvSpPr>
        <p:spPr>
          <a:xfrm>
            <a:off x="578183" y="1273116"/>
            <a:ext cx="6574934"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Those doing well and staying for long </a:t>
            </a:r>
            <a:r>
              <a:rPr lang="en-US" sz="2000" dirty="0">
                <a:solidFill>
                  <a:srgbClr val="B16E02"/>
                </a:solidFill>
                <a:latin typeface="Calibri"/>
                <a:ea typeface="Calibri"/>
                <a:cs typeface="Calibri"/>
                <a:sym typeface="Calibri"/>
              </a:rPr>
              <a:t>reply more </a:t>
            </a:r>
            <a:r>
              <a:rPr lang="en-US" sz="2000" dirty="0">
                <a:solidFill>
                  <a:schemeClr val="dk1"/>
                </a:solidFill>
                <a:latin typeface="Calibri"/>
                <a:ea typeface="Calibri"/>
                <a:cs typeface="Calibri"/>
                <a:sym typeface="Calibri"/>
              </a:rPr>
              <a:t>on platform recommendations in the beginning</a:t>
            </a:r>
            <a:endParaRPr sz="2000" dirty="0">
              <a:solidFill>
                <a:schemeClr val="dk1"/>
              </a:solidFill>
              <a:latin typeface="Calibri"/>
              <a:ea typeface="Calibri"/>
              <a:cs typeface="Calibri"/>
              <a:sym typeface="Calibri"/>
            </a:endParaRPr>
          </a:p>
        </p:txBody>
      </p:sp>
      <p:cxnSp>
        <p:nvCxnSpPr>
          <p:cNvPr id="277" name="Google Shape;277;p25"/>
          <p:cNvCxnSpPr/>
          <p:nvPr/>
        </p:nvCxnSpPr>
        <p:spPr>
          <a:xfrm rot="10800000" flipH="1">
            <a:off x="8580633" y="3661190"/>
            <a:ext cx="871539" cy="892705"/>
          </a:xfrm>
          <a:prstGeom prst="straightConnector1">
            <a:avLst/>
          </a:prstGeom>
          <a:noFill/>
          <a:ln w="38100" cap="flat" cmpd="sng">
            <a:solidFill>
              <a:schemeClr val="tx1"/>
            </a:solidFill>
            <a:prstDash val="solid"/>
            <a:miter lim="800000"/>
            <a:headEnd type="none" w="sm" len="sm"/>
            <a:tailEnd type="triangle" w="med" len="med"/>
          </a:ln>
        </p:spPr>
      </p:cxnSp>
      <p:sp>
        <p:nvSpPr>
          <p:cNvPr id="278" name="Google Shape;278;p25"/>
          <p:cNvSpPr txBox="1"/>
          <p:nvPr/>
        </p:nvSpPr>
        <p:spPr>
          <a:xfrm>
            <a:off x="9380207" y="1813160"/>
            <a:ext cx="2688858" cy="16311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Over time workers become</a:t>
            </a:r>
            <a:r>
              <a:rPr lang="en-US" sz="2000" dirty="0">
                <a:solidFill>
                  <a:srgbClr val="B16E02"/>
                </a:solidFill>
                <a:latin typeface="Calibri"/>
                <a:ea typeface="Calibri"/>
                <a:cs typeface="Calibri"/>
                <a:sym typeface="Calibri"/>
              </a:rPr>
              <a:t> more independent</a:t>
            </a:r>
            <a:r>
              <a:rPr lang="en-US" sz="2000" dirty="0">
                <a:solidFill>
                  <a:schemeClr val="dk1"/>
                </a:solidFill>
                <a:latin typeface="Calibri"/>
                <a:ea typeface="Calibri"/>
                <a:cs typeface="Calibri"/>
                <a:sym typeface="Calibri"/>
              </a:rPr>
              <a:t> of platform recommendations</a:t>
            </a:r>
            <a:endParaRPr sz="2000" dirty="0">
              <a:solidFill>
                <a:srgbClr val="B16E02"/>
              </a:solidFill>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A3F9667B-C8FC-5EBD-33D6-6AAA24465A76}"/>
              </a:ext>
            </a:extLst>
          </p:cNvPr>
          <p:cNvCxnSpPr/>
          <p:nvPr/>
        </p:nvCxnSpPr>
        <p:spPr>
          <a:xfrm>
            <a:off x="1918952" y="6401925"/>
            <a:ext cx="78174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1CBA886-8874-0A57-A8C0-98B94B9E9AE3}"/>
              </a:ext>
            </a:extLst>
          </p:cNvPr>
          <p:cNvSpPr txBox="1"/>
          <p:nvPr/>
        </p:nvSpPr>
        <p:spPr>
          <a:xfrm>
            <a:off x="3068793" y="6217259"/>
            <a:ext cx="6054414" cy="369332"/>
          </a:xfrm>
          <a:prstGeom prst="rect">
            <a:avLst/>
          </a:prstGeom>
          <a:solidFill>
            <a:schemeClr val="bg1"/>
          </a:solidFill>
        </p:spPr>
        <p:txBody>
          <a:bodyPr wrap="none" rtlCol="0">
            <a:spAutoFit/>
          </a:bodyPr>
          <a:lstStyle/>
          <a:p>
            <a:r>
              <a:rPr lang="en-TH" dirty="0"/>
              <a:t>Starting from beginning, as the worker completed more orders</a:t>
            </a:r>
          </a:p>
        </p:txBody>
      </p:sp>
      <p:sp>
        <p:nvSpPr>
          <p:cNvPr id="5" name="Rectangle 4">
            <a:extLst>
              <a:ext uri="{FF2B5EF4-FFF2-40B4-BE49-F238E27FC236}">
                <a16:creationId xmlns:a16="http://schemas.microsoft.com/office/drawing/2014/main" id="{14B5B527-7DFB-23D6-23D6-1AB7F1556940}"/>
              </a:ext>
            </a:extLst>
          </p:cNvPr>
          <p:cNvSpPr/>
          <p:nvPr/>
        </p:nvSpPr>
        <p:spPr>
          <a:xfrm>
            <a:off x="2644694" y="2487410"/>
            <a:ext cx="1828800" cy="2814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8" name="Rectangle 7">
            <a:extLst>
              <a:ext uri="{FF2B5EF4-FFF2-40B4-BE49-F238E27FC236}">
                <a16:creationId xmlns:a16="http://schemas.microsoft.com/office/drawing/2014/main" id="{B5D9A171-26C2-5642-2423-DE610C6B177B}"/>
              </a:ext>
            </a:extLst>
          </p:cNvPr>
          <p:cNvSpPr/>
          <p:nvPr/>
        </p:nvSpPr>
        <p:spPr>
          <a:xfrm>
            <a:off x="4424167" y="2487410"/>
            <a:ext cx="1671833" cy="28148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9" name="Rectangle 8">
            <a:extLst>
              <a:ext uri="{FF2B5EF4-FFF2-40B4-BE49-F238E27FC236}">
                <a16:creationId xmlns:a16="http://schemas.microsoft.com/office/drawing/2014/main" id="{45924052-10EC-7CE6-827F-61712AA2B459}"/>
              </a:ext>
            </a:extLst>
          </p:cNvPr>
          <p:cNvSpPr/>
          <p:nvPr/>
        </p:nvSpPr>
        <p:spPr>
          <a:xfrm>
            <a:off x="6012310" y="3493710"/>
            <a:ext cx="1451977" cy="1808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0" name="Rectangle 9">
            <a:extLst>
              <a:ext uri="{FF2B5EF4-FFF2-40B4-BE49-F238E27FC236}">
                <a16:creationId xmlns:a16="http://schemas.microsoft.com/office/drawing/2014/main" id="{0860209E-6FDE-FF31-0926-7E235B7850DA}"/>
              </a:ext>
            </a:extLst>
          </p:cNvPr>
          <p:cNvSpPr/>
          <p:nvPr/>
        </p:nvSpPr>
        <p:spPr>
          <a:xfrm>
            <a:off x="7416335" y="3493710"/>
            <a:ext cx="1359917" cy="18085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6" name="TextBox 5">
            <a:extLst>
              <a:ext uri="{FF2B5EF4-FFF2-40B4-BE49-F238E27FC236}">
                <a16:creationId xmlns:a16="http://schemas.microsoft.com/office/drawing/2014/main" id="{97B84D78-027F-D696-D3BD-66D715DB981A}"/>
              </a:ext>
            </a:extLst>
          </p:cNvPr>
          <p:cNvSpPr txBox="1"/>
          <p:nvPr/>
        </p:nvSpPr>
        <p:spPr>
          <a:xfrm>
            <a:off x="2585208" y="3603024"/>
            <a:ext cx="6191044" cy="369332"/>
          </a:xfrm>
          <a:prstGeom prst="rect">
            <a:avLst/>
          </a:prstGeom>
          <a:noFill/>
        </p:spPr>
        <p:txBody>
          <a:bodyPr wrap="square" rtlCol="0">
            <a:spAutoFit/>
          </a:bodyPr>
          <a:lstStyle/>
          <a:p>
            <a:pPr algn="ctr"/>
            <a:r>
              <a:rPr lang="en-TH" dirty="0">
                <a:solidFill>
                  <a:srgbClr val="00B050"/>
                </a:solidFill>
              </a:rPr>
              <a:t>Positive = Choosing recommended orders</a:t>
            </a:r>
          </a:p>
        </p:txBody>
      </p:sp>
      <p:sp>
        <p:nvSpPr>
          <p:cNvPr id="7" name="TextBox 6">
            <a:extLst>
              <a:ext uri="{FF2B5EF4-FFF2-40B4-BE49-F238E27FC236}">
                <a16:creationId xmlns:a16="http://schemas.microsoft.com/office/drawing/2014/main" id="{F6564D98-5C59-9601-D4DA-965BAB95E8AE}"/>
              </a:ext>
            </a:extLst>
          </p:cNvPr>
          <p:cNvSpPr txBox="1"/>
          <p:nvPr/>
        </p:nvSpPr>
        <p:spPr>
          <a:xfrm>
            <a:off x="2571814" y="4440151"/>
            <a:ext cx="6204438" cy="369332"/>
          </a:xfrm>
          <a:prstGeom prst="rect">
            <a:avLst/>
          </a:prstGeom>
          <a:noFill/>
        </p:spPr>
        <p:txBody>
          <a:bodyPr wrap="square" rtlCol="0">
            <a:spAutoFit/>
          </a:bodyPr>
          <a:lstStyle/>
          <a:p>
            <a:pPr algn="ctr"/>
            <a:r>
              <a:rPr lang="en-TH" dirty="0">
                <a:solidFill>
                  <a:srgbClr val="C00000"/>
                </a:solidFill>
              </a:rPr>
              <a:t>Negative = Choosing their own orders</a:t>
            </a:r>
          </a:p>
        </p:txBody>
      </p:sp>
      <p:sp>
        <p:nvSpPr>
          <p:cNvPr id="12" name="Google Shape;278;p25">
            <a:extLst>
              <a:ext uri="{FF2B5EF4-FFF2-40B4-BE49-F238E27FC236}">
                <a16:creationId xmlns:a16="http://schemas.microsoft.com/office/drawing/2014/main" id="{B878F719-66FA-BEC1-DA53-75DFFC391050}"/>
              </a:ext>
            </a:extLst>
          </p:cNvPr>
          <p:cNvSpPr txBox="1"/>
          <p:nvPr/>
        </p:nvSpPr>
        <p:spPr>
          <a:xfrm>
            <a:off x="9178464" y="4257602"/>
            <a:ext cx="2688858" cy="1631175"/>
          </a:xfrm>
          <a:prstGeom prst="rect">
            <a:avLst/>
          </a:prstGeom>
          <a:solidFill>
            <a:schemeClr val="bg1">
              <a:lumMod val="95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We also find that those doing well started off </a:t>
            </a:r>
            <a:r>
              <a:rPr lang="en-US" sz="2000" dirty="0">
                <a:solidFill>
                  <a:srgbClr val="00B050"/>
                </a:solidFill>
                <a:latin typeface="Calibri"/>
                <a:ea typeface="Calibri"/>
                <a:cs typeface="Calibri"/>
                <a:sym typeface="Calibri"/>
              </a:rPr>
              <a:t>more exploitative</a:t>
            </a:r>
            <a:r>
              <a:rPr lang="en-US" sz="2000" dirty="0">
                <a:solidFill>
                  <a:schemeClr val="dk1"/>
                </a:solidFill>
                <a:latin typeface="Calibri"/>
                <a:ea typeface="Calibri"/>
                <a:cs typeface="Calibri"/>
                <a:sym typeface="Calibri"/>
              </a:rPr>
              <a:t>, only exploring new stores later on. </a:t>
            </a:r>
            <a:endParaRPr sz="2000" dirty="0">
              <a:solidFill>
                <a:srgbClr val="B16E0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8" grpId="0"/>
      <p:bldP spid="5" grpId="0" animBg="1"/>
      <p:bldP spid="8" grpId="0" animBg="1"/>
      <p:bldP spid="9" grpId="0" animBg="1"/>
      <p:bldP spid="10" grpId="0" animBg="1"/>
      <p:bldP spid="6" grpId="0"/>
      <p:bldP spid="6" grpId="1"/>
      <p:bldP spid="7" grpId="0"/>
      <p:bldP spid="7" grpId="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27C31018-8E7D-0309-BD98-B879BEC353A2}"/>
            </a:ext>
          </a:extLst>
        </p:cNvPr>
        <p:cNvGrpSpPr/>
        <p:nvPr/>
      </p:nvGrpSpPr>
      <p:grpSpPr>
        <a:xfrm>
          <a:off x="0" y="0"/>
          <a:ext cx="0" cy="0"/>
          <a:chOff x="0" y="0"/>
          <a:chExt cx="0" cy="0"/>
        </a:xfrm>
      </p:grpSpPr>
      <p:grpSp>
        <p:nvGrpSpPr>
          <p:cNvPr id="284" name="Google Shape;284;p26">
            <a:extLst>
              <a:ext uri="{FF2B5EF4-FFF2-40B4-BE49-F238E27FC236}">
                <a16:creationId xmlns:a16="http://schemas.microsoft.com/office/drawing/2014/main" id="{524CCE6E-E1DB-F933-7D65-27AAA05D9876}"/>
              </a:ext>
            </a:extLst>
          </p:cNvPr>
          <p:cNvGrpSpPr/>
          <p:nvPr/>
        </p:nvGrpSpPr>
        <p:grpSpPr>
          <a:xfrm>
            <a:off x="57848" y="0"/>
            <a:ext cx="10891201" cy="1294063"/>
            <a:chOff x="40098" y="379934"/>
            <a:chExt cx="10891201" cy="1294063"/>
          </a:xfrm>
        </p:grpSpPr>
        <p:sp>
          <p:nvSpPr>
            <p:cNvPr id="285" name="Google Shape;285;p26">
              <a:extLst>
                <a:ext uri="{FF2B5EF4-FFF2-40B4-BE49-F238E27FC236}">
                  <a16:creationId xmlns:a16="http://schemas.microsoft.com/office/drawing/2014/main" id="{A8F3E161-342A-518C-5184-B4DD189D7761}"/>
                </a:ext>
              </a:extLst>
            </p:cNvPr>
            <p:cNvSpPr txBox="1"/>
            <p:nvPr/>
          </p:nvSpPr>
          <p:spPr>
            <a:xfrm>
              <a:off x="1023344" y="485338"/>
              <a:ext cx="9907955" cy="118865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rgbClr val="003C61"/>
                  </a:solidFill>
                  <a:latin typeface="Helvetica Neue"/>
                  <a:ea typeface="Helvetica Neue"/>
                  <a:cs typeface="Helvetica Neue"/>
                  <a:sym typeface="Helvetica Neue"/>
                </a:rPr>
                <a:t>What’s Next?</a:t>
              </a:r>
              <a:endParaRPr sz="2800" b="1" dirty="0">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dirty="0">
                  <a:solidFill>
                    <a:srgbClr val="B16E02"/>
                  </a:solidFill>
                  <a:latin typeface="Helvetica Neue"/>
                  <a:ea typeface="Helvetica Neue"/>
                  <a:cs typeface="Helvetica Neue"/>
                  <a:sym typeface="Helvetica Neue"/>
                </a:rPr>
                <a:t>Designing a Recommendation System + Experiments</a:t>
              </a:r>
              <a:endParaRPr sz="2800" dirty="0">
                <a:solidFill>
                  <a:srgbClr val="B16E02"/>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endParaRPr sz="2800" dirty="0">
                <a:solidFill>
                  <a:srgbClr val="B16E02"/>
                </a:solidFill>
                <a:latin typeface="Helvetica Neue"/>
                <a:ea typeface="Helvetica Neue"/>
                <a:cs typeface="Helvetica Neue"/>
                <a:sym typeface="Helvetica Neue"/>
              </a:endParaRPr>
            </a:p>
          </p:txBody>
        </p:sp>
        <p:sp>
          <p:nvSpPr>
            <p:cNvPr id="286" name="Google Shape;286;p26">
              <a:extLst>
                <a:ext uri="{FF2B5EF4-FFF2-40B4-BE49-F238E27FC236}">
                  <a16:creationId xmlns:a16="http://schemas.microsoft.com/office/drawing/2014/main" id="{8A71F996-EDD3-BDC8-E0B6-F20BD77F6BB9}"/>
                </a:ext>
              </a:extLst>
            </p:cNvPr>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287" name="Google Shape;287;p26">
            <a:extLst>
              <a:ext uri="{FF2B5EF4-FFF2-40B4-BE49-F238E27FC236}">
                <a16:creationId xmlns:a16="http://schemas.microsoft.com/office/drawing/2014/main" id="{DBB6CB4F-0711-D892-8059-B3BD7184F137}"/>
              </a:ext>
            </a:extLst>
          </p:cNvPr>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288" name="Google Shape;288;p26">
            <a:extLst>
              <a:ext uri="{FF2B5EF4-FFF2-40B4-BE49-F238E27FC236}">
                <a16:creationId xmlns:a16="http://schemas.microsoft.com/office/drawing/2014/main" id="{D70869CE-49E4-6C49-C8BE-15DE96949D3A}"/>
              </a:ext>
            </a:extLst>
          </p:cNvPr>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26">
            <a:extLst>
              <a:ext uri="{FF2B5EF4-FFF2-40B4-BE49-F238E27FC236}">
                <a16:creationId xmlns:a16="http://schemas.microsoft.com/office/drawing/2014/main" id="{4483C4F4-2148-8F93-7A82-0D9C51C2EFF1}"/>
              </a:ext>
            </a:extLst>
          </p:cNvPr>
          <p:cNvSpPr txBox="1"/>
          <p:nvPr/>
        </p:nvSpPr>
        <p:spPr>
          <a:xfrm>
            <a:off x="4034572" y="1569115"/>
            <a:ext cx="7857106" cy="45242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Learning-Aware Recommendation System</a:t>
            </a:r>
          </a:p>
          <a:p>
            <a:pPr marL="342900" marR="0" lvl="0" indent="-342900" algn="l" rtl="0">
              <a:spcBef>
                <a:spcPts val="0"/>
              </a:spcBef>
              <a:spcAft>
                <a:spcPts val="0"/>
              </a:spcAft>
              <a:buFont typeface="Arial" panose="020B0604020202020204" pitchFamily="34" charset="0"/>
              <a:buChar char="•"/>
            </a:pPr>
            <a:r>
              <a:rPr lang="en-US" sz="2400" dirty="0">
                <a:solidFill>
                  <a:schemeClr val="dk1"/>
                </a:solidFill>
                <a:latin typeface="Calibri"/>
                <a:ea typeface="Calibri"/>
                <a:cs typeface="Calibri"/>
                <a:sym typeface="Calibri"/>
              </a:rPr>
              <a:t>Dynamically recommend jobs to maximize cumulative, long-term service quality</a:t>
            </a:r>
          </a:p>
          <a:p>
            <a:pPr marL="342900" marR="0" lvl="0" indent="-342900" algn="l" rtl="0">
              <a:spcBef>
                <a:spcPts val="0"/>
              </a:spcBef>
              <a:spcAft>
                <a:spcPts val="0"/>
              </a:spcAft>
              <a:buFont typeface="Arial" panose="020B0604020202020204" pitchFamily="34" charset="0"/>
              <a:buChar char="•"/>
            </a:pPr>
            <a:r>
              <a:rPr lang="en-US" sz="2400" dirty="0">
                <a:solidFill>
                  <a:schemeClr val="dk1"/>
                </a:solidFill>
                <a:latin typeface="Calibri"/>
                <a:ea typeface="Calibri"/>
                <a:cs typeface="Calibri"/>
                <a:sym typeface="Calibri"/>
              </a:rPr>
              <a:t>Balancing (</a:t>
            </a:r>
            <a:r>
              <a:rPr lang="en-US" sz="2400" dirty="0" err="1">
                <a:solidFill>
                  <a:schemeClr val="dk1"/>
                </a:solidFill>
                <a:latin typeface="Calibri"/>
                <a:ea typeface="Calibri"/>
                <a:cs typeface="Calibri"/>
                <a:sym typeface="Calibri"/>
              </a:rPr>
              <a:t>i</a:t>
            </a:r>
            <a:r>
              <a:rPr lang="en-US" sz="2400" dirty="0">
                <a:solidFill>
                  <a:schemeClr val="dk1"/>
                </a:solidFill>
                <a:latin typeface="Calibri"/>
                <a:ea typeface="Calibri"/>
                <a:cs typeface="Calibri"/>
                <a:sym typeface="Calibri"/>
              </a:rPr>
              <a:t>) helping workers improve their performance and (ii) aligning workers with platform’s objectives</a:t>
            </a:r>
          </a:p>
          <a:p>
            <a:pPr marL="342900" marR="0" lvl="0" indent="-342900" algn="l" rtl="0">
              <a:spcBef>
                <a:spcPts val="0"/>
              </a:spcBef>
              <a:spcAft>
                <a:spcPts val="0"/>
              </a:spcAft>
              <a:buFont typeface="Arial" panose="020B0604020202020204" pitchFamily="34" charset="0"/>
              <a:buChar char="•"/>
            </a:pPr>
            <a:r>
              <a:rPr lang="en-US" sz="2400" dirty="0">
                <a:solidFill>
                  <a:schemeClr val="dk1"/>
                </a:solidFill>
                <a:latin typeface="Calibri"/>
                <a:ea typeface="Calibri"/>
                <a:cs typeface="Calibri"/>
                <a:sym typeface="Calibri"/>
              </a:rPr>
              <a:t>Key features:</a:t>
            </a:r>
          </a:p>
          <a:p>
            <a:pPr marL="800100" lvl="1" indent="-342900">
              <a:buFont typeface="Arial" panose="020B0604020202020204" pitchFamily="34" charset="0"/>
              <a:buChar char="•"/>
            </a:pPr>
            <a:r>
              <a:rPr lang="en-US" sz="2400" dirty="0">
                <a:solidFill>
                  <a:srgbClr val="00B050"/>
                </a:solidFill>
                <a:latin typeface="Calibri"/>
                <a:ea typeface="Calibri"/>
                <a:cs typeface="Calibri"/>
                <a:sym typeface="Calibri"/>
              </a:rPr>
              <a:t>Willingness to accept as time-varying MNL bandit</a:t>
            </a:r>
          </a:p>
          <a:p>
            <a:pPr marL="800100" lvl="1" indent="-342900">
              <a:buFont typeface="Arial" panose="020B0604020202020204" pitchFamily="34" charset="0"/>
              <a:buChar char="•"/>
            </a:pPr>
            <a:r>
              <a:rPr lang="en-US" sz="2400" dirty="0">
                <a:solidFill>
                  <a:srgbClr val="00B050"/>
                </a:solidFill>
                <a:latin typeface="Calibri"/>
                <a:ea typeface="Calibri"/>
                <a:cs typeface="Calibri"/>
                <a:sym typeface="Calibri"/>
              </a:rPr>
              <a:t>Learning curve with linear drift</a:t>
            </a:r>
          </a:p>
          <a:p>
            <a:pPr marL="800100" lvl="1" indent="-342900">
              <a:buFont typeface="Arial" panose="020B0604020202020204" pitchFamily="34" charset="0"/>
              <a:buChar char="•"/>
            </a:pPr>
            <a:endParaRPr lang="en-US" sz="2400" dirty="0">
              <a:solidFill>
                <a:schemeClr val="dk1"/>
              </a:solidFill>
              <a:latin typeface="Calibri"/>
              <a:ea typeface="Calibri"/>
              <a:cs typeface="Calibri"/>
              <a:sym typeface="Calibri"/>
            </a:endParaRPr>
          </a:p>
          <a:p>
            <a:pPr marL="800100" lvl="1" indent="-342900">
              <a:buFont typeface="Arial" panose="020B0604020202020204" pitchFamily="34" charset="0"/>
              <a:buChar char="•"/>
            </a:pPr>
            <a:endParaRPr lang="en-US" sz="2400" dirty="0">
              <a:solidFill>
                <a:schemeClr val="dk1"/>
              </a:solidFill>
              <a:latin typeface="Calibri"/>
              <a:ea typeface="Calibri"/>
              <a:cs typeface="Calibri"/>
              <a:sym typeface="Calibri"/>
            </a:endParaRPr>
          </a:p>
          <a:p>
            <a:pPr marL="342900" indent="-342900">
              <a:buFont typeface="Arial" panose="020B0604020202020204" pitchFamily="34" charset="0"/>
              <a:buChar char="•"/>
            </a:pPr>
            <a:r>
              <a:rPr lang="en-US" sz="2400" dirty="0">
                <a:solidFill>
                  <a:schemeClr val="dk1"/>
                </a:solidFill>
                <a:ea typeface="Calibri"/>
                <a:cs typeface="Calibri"/>
                <a:sym typeface="Calibri"/>
              </a:rPr>
              <a:t>Simulation shows it achieves </a:t>
            </a:r>
            <a:r>
              <a:rPr lang="en-US" sz="2400" dirty="0">
                <a:solidFill>
                  <a:srgbClr val="B16E02"/>
                </a:solidFill>
                <a:ea typeface="Calibri"/>
                <a:cs typeface="Calibri"/>
                <a:sym typeface="Calibri"/>
              </a:rPr>
              <a:t>sublinear</a:t>
            </a:r>
            <a:r>
              <a:rPr lang="en-US" sz="2400" dirty="0">
                <a:solidFill>
                  <a:schemeClr val="dk1"/>
                </a:solidFill>
                <a:ea typeface="Calibri"/>
                <a:cs typeface="Calibri"/>
                <a:sym typeface="Calibri"/>
              </a:rPr>
              <a:t> regret in a drifting environment</a:t>
            </a:r>
            <a:r>
              <a:rPr lang="en-US" sz="2400" dirty="0">
                <a:solidFill>
                  <a:schemeClr val="dk1"/>
                </a:solidFill>
                <a:latin typeface="Calibri"/>
                <a:ea typeface="Calibri"/>
                <a:cs typeface="Calibri"/>
                <a:sym typeface="Calibri"/>
              </a:rPr>
              <a:t> (compared to random / static UCB)</a:t>
            </a:r>
            <a:endParaRPr lang="en-US" sz="2400" dirty="0">
              <a:solidFill>
                <a:schemeClr val="dk1"/>
              </a:solidFill>
              <a:ea typeface="Calibri"/>
              <a:cs typeface="Calibri"/>
              <a:sym typeface="Calibri"/>
            </a:endParaRPr>
          </a:p>
        </p:txBody>
      </p:sp>
      <p:pic>
        <p:nvPicPr>
          <p:cNvPr id="2050" name="Picture 2" descr="Recommendation System Vector Art, Icons, and Graphics for Free Download">
            <a:extLst>
              <a:ext uri="{FF2B5EF4-FFF2-40B4-BE49-F238E27FC236}">
                <a16:creationId xmlns:a16="http://schemas.microsoft.com/office/drawing/2014/main" id="{86728FFA-4A30-531A-5AF8-938E59376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2389"/>
            <a:ext cx="3997593" cy="3126850"/>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356;p32" descr="A graph with lines and numbers&#10;&#10;Description automatically generated">
            <a:extLst>
              <a:ext uri="{FF2B5EF4-FFF2-40B4-BE49-F238E27FC236}">
                <a16:creationId xmlns:a16="http://schemas.microsoft.com/office/drawing/2014/main" id="{B2DA6FB3-D91B-C2BF-AC62-E9743AC6962D}"/>
              </a:ext>
            </a:extLst>
          </p:cNvPr>
          <p:cNvPicPr preferRelativeResize="0"/>
          <p:nvPr/>
        </p:nvPicPr>
        <p:blipFill rotWithShape="1">
          <a:blip r:embed="rId4">
            <a:alphaModFix/>
          </a:blip>
          <a:srcRect/>
          <a:stretch/>
        </p:blipFill>
        <p:spPr>
          <a:xfrm>
            <a:off x="365205" y="4471792"/>
            <a:ext cx="3448878" cy="2187638"/>
          </a:xfrm>
          <a:prstGeom prst="rect">
            <a:avLst/>
          </a:prstGeom>
          <a:noFill/>
          <a:ln>
            <a:noFill/>
          </a:ln>
        </p:spPr>
      </p:pic>
    </p:spTree>
    <p:extLst>
      <p:ext uri="{BB962C8B-B14F-4D97-AF65-F5344CB8AC3E}">
        <p14:creationId xmlns:p14="http://schemas.microsoft.com/office/powerpoint/2010/main" val="159017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74078D9B-B5BF-8B9C-79BB-3FCC503DE04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FA77E08-5C73-CF40-FB72-0D4BBD9CAD56}"/>
              </a:ext>
            </a:extLst>
          </p:cNvPr>
          <p:cNvPicPr>
            <a:picLocks noChangeAspect="1"/>
          </p:cNvPicPr>
          <p:nvPr/>
        </p:nvPicPr>
        <p:blipFill>
          <a:blip r:embed="rId3"/>
          <a:stretch>
            <a:fillRect/>
          </a:stretch>
        </p:blipFill>
        <p:spPr>
          <a:xfrm>
            <a:off x="272839" y="1292389"/>
            <a:ext cx="11379570" cy="5022434"/>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48812DD3-BBB7-CC44-A2D2-33CEC89E828D}"/>
              </a:ext>
            </a:extLst>
          </p:cNvPr>
          <p:cNvPicPr>
            <a:picLocks noChangeAspect="1"/>
          </p:cNvPicPr>
          <p:nvPr/>
        </p:nvPicPr>
        <p:blipFill>
          <a:blip r:embed="rId4"/>
          <a:stretch>
            <a:fillRect/>
          </a:stretch>
        </p:blipFill>
        <p:spPr>
          <a:xfrm>
            <a:off x="-438867" y="1288373"/>
            <a:ext cx="13862759" cy="8067247"/>
          </a:xfrm>
          <a:prstGeom prst="rect">
            <a:avLst/>
          </a:prstGeom>
        </p:spPr>
      </p:pic>
      <p:grpSp>
        <p:nvGrpSpPr>
          <p:cNvPr id="284" name="Google Shape;284;p26">
            <a:extLst>
              <a:ext uri="{FF2B5EF4-FFF2-40B4-BE49-F238E27FC236}">
                <a16:creationId xmlns:a16="http://schemas.microsoft.com/office/drawing/2014/main" id="{6569CFDB-E71F-B0BC-877B-C6C86EABB4F0}"/>
              </a:ext>
            </a:extLst>
          </p:cNvPr>
          <p:cNvGrpSpPr/>
          <p:nvPr/>
        </p:nvGrpSpPr>
        <p:grpSpPr>
          <a:xfrm>
            <a:off x="57848" y="0"/>
            <a:ext cx="10891201" cy="1294063"/>
            <a:chOff x="40098" y="379934"/>
            <a:chExt cx="10891201" cy="1294063"/>
          </a:xfrm>
        </p:grpSpPr>
        <p:sp>
          <p:nvSpPr>
            <p:cNvPr id="285" name="Google Shape;285;p26">
              <a:extLst>
                <a:ext uri="{FF2B5EF4-FFF2-40B4-BE49-F238E27FC236}">
                  <a16:creationId xmlns:a16="http://schemas.microsoft.com/office/drawing/2014/main" id="{ECEB33F1-3AB3-2C2B-984C-0A27ED5743F6}"/>
                </a:ext>
              </a:extLst>
            </p:cNvPr>
            <p:cNvSpPr txBox="1"/>
            <p:nvPr/>
          </p:nvSpPr>
          <p:spPr>
            <a:xfrm>
              <a:off x="1023344" y="485338"/>
              <a:ext cx="9907955" cy="118865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dirty="0">
                  <a:solidFill>
                    <a:srgbClr val="003C61"/>
                  </a:solidFill>
                  <a:latin typeface="Helvetica Neue"/>
                  <a:ea typeface="Helvetica Neue"/>
                  <a:cs typeface="Helvetica Neue"/>
                  <a:sym typeface="Helvetica Neue"/>
                </a:rPr>
                <a:t>What’s Next?</a:t>
              </a:r>
              <a:endParaRPr sz="2800" b="1" dirty="0">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dirty="0">
                  <a:solidFill>
                    <a:srgbClr val="B16E02"/>
                  </a:solidFill>
                  <a:latin typeface="Helvetica Neue"/>
                  <a:ea typeface="Helvetica Neue"/>
                  <a:cs typeface="Helvetica Neue"/>
                  <a:sym typeface="Helvetica Neue"/>
                </a:rPr>
                <a:t>Designing a Recommendation System + Experiments</a:t>
              </a:r>
              <a:endParaRPr sz="2800" dirty="0">
                <a:solidFill>
                  <a:srgbClr val="B16E02"/>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endParaRPr sz="2800" dirty="0">
                <a:solidFill>
                  <a:srgbClr val="B16E02"/>
                </a:solidFill>
                <a:latin typeface="Helvetica Neue"/>
                <a:ea typeface="Helvetica Neue"/>
                <a:cs typeface="Helvetica Neue"/>
                <a:sym typeface="Helvetica Neue"/>
              </a:endParaRPr>
            </a:p>
          </p:txBody>
        </p:sp>
        <p:sp>
          <p:nvSpPr>
            <p:cNvPr id="286" name="Google Shape;286;p26">
              <a:extLst>
                <a:ext uri="{FF2B5EF4-FFF2-40B4-BE49-F238E27FC236}">
                  <a16:creationId xmlns:a16="http://schemas.microsoft.com/office/drawing/2014/main" id="{4759AF84-FDC8-3F26-19FF-E1BE1DC50139}"/>
                </a:ext>
              </a:extLst>
            </p:cNvPr>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287" name="Google Shape;287;p26">
            <a:extLst>
              <a:ext uri="{FF2B5EF4-FFF2-40B4-BE49-F238E27FC236}">
                <a16:creationId xmlns:a16="http://schemas.microsoft.com/office/drawing/2014/main" id="{D8139505-9CC4-4A75-E588-B1ABB0148A3B}"/>
              </a:ext>
            </a:extLst>
          </p:cNvPr>
          <p:cNvCxnSpPr/>
          <p:nvPr/>
        </p:nvCxnSpPr>
        <p:spPr>
          <a:xfrm>
            <a:off x="2425818" y="6624588"/>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288" name="Google Shape;288;p26">
            <a:extLst>
              <a:ext uri="{FF2B5EF4-FFF2-40B4-BE49-F238E27FC236}">
                <a16:creationId xmlns:a16="http://schemas.microsoft.com/office/drawing/2014/main" id="{FCDB7048-B3E3-C2BF-E9F6-A41FF8F3E3EC}"/>
              </a:ext>
            </a:extLst>
          </p:cNvPr>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C92E39D-B5FE-605A-AD2D-1A4B9B59FB08}"/>
              </a:ext>
            </a:extLst>
          </p:cNvPr>
          <p:cNvPicPr>
            <a:picLocks noChangeAspect="1"/>
          </p:cNvPicPr>
          <p:nvPr/>
        </p:nvPicPr>
        <p:blipFill>
          <a:blip r:embed="rId5"/>
          <a:stretch>
            <a:fillRect/>
          </a:stretch>
        </p:blipFill>
        <p:spPr>
          <a:xfrm>
            <a:off x="272839" y="1364681"/>
            <a:ext cx="11379570" cy="5493319"/>
          </a:xfrm>
          <a:prstGeom prst="rect">
            <a:avLst/>
          </a:prstGeom>
        </p:spPr>
      </p:pic>
      <p:pic>
        <p:nvPicPr>
          <p:cNvPr id="4" name="Picture 3">
            <a:extLst>
              <a:ext uri="{FF2B5EF4-FFF2-40B4-BE49-F238E27FC236}">
                <a16:creationId xmlns:a16="http://schemas.microsoft.com/office/drawing/2014/main" id="{B6A588EF-D6A5-BA76-D054-A355D15E441D}"/>
              </a:ext>
            </a:extLst>
          </p:cNvPr>
          <p:cNvPicPr>
            <a:picLocks noChangeAspect="1"/>
          </p:cNvPicPr>
          <p:nvPr/>
        </p:nvPicPr>
        <p:blipFill>
          <a:blip r:embed="rId6"/>
          <a:stretch>
            <a:fillRect/>
          </a:stretch>
        </p:blipFill>
        <p:spPr>
          <a:xfrm>
            <a:off x="1231001" y="1288373"/>
            <a:ext cx="6505545" cy="5493319"/>
          </a:xfrm>
          <a:prstGeom prst="rect">
            <a:avLst/>
          </a:prstGeom>
        </p:spPr>
      </p:pic>
      <p:sp>
        <p:nvSpPr>
          <p:cNvPr id="5" name="Rectangle 4">
            <a:extLst>
              <a:ext uri="{FF2B5EF4-FFF2-40B4-BE49-F238E27FC236}">
                <a16:creationId xmlns:a16="http://schemas.microsoft.com/office/drawing/2014/main" id="{64D66326-2A43-C238-36B3-AD9015A4A797}"/>
              </a:ext>
            </a:extLst>
          </p:cNvPr>
          <p:cNvSpPr/>
          <p:nvPr/>
        </p:nvSpPr>
        <p:spPr>
          <a:xfrm>
            <a:off x="-1578205" y="1288373"/>
            <a:ext cx="2809206" cy="5778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6" name="Rectangle 5">
            <a:extLst>
              <a:ext uri="{FF2B5EF4-FFF2-40B4-BE49-F238E27FC236}">
                <a16:creationId xmlns:a16="http://schemas.microsoft.com/office/drawing/2014/main" id="{177881A8-FB13-16E7-0EDF-E45546BEF4C5}"/>
              </a:ext>
            </a:extLst>
          </p:cNvPr>
          <p:cNvSpPr/>
          <p:nvPr/>
        </p:nvSpPr>
        <p:spPr>
          <a:xfrm>
            <a:off x="7630760" y="1288373"/>
            <a:ext cx="4697537" cy="5778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0" name="TextBox 9">
            <a:extLst>
              <a:ext uri="{FF2B5EF4-FFF2-40B4-BE49-F238E27FC236}">
                <a16:creationId xmlns:a16="http://schemas.microsoft.com/office/drawing/2014/main" id="{B738A340-D5CD-C6B6-0E6F-6CDB822C054E}"/>
              </a:ext>
            </a:extLst>
          </p:cNvPr>
          <p:cNvSpPr txBox="1"/>
          <p:nvPr/>
        </p:nvSpPr>
        <p:spPr>
          <a:xfrm>
            <a:off x="7630760" y="3550397"/>
            <a:ext cx="4288401" cy="2308324"/>
          </a:xfrm>
          <a:prstGeom prst="rect">
            <a:avLst/>
          </a:prstGeom>
          <a:noFill/>
        </p:spPr>
        <p:txBody>
          <a:bodyPr wrap="square">
            <a:spAutoFit/>
          </a:bodyPr>
          <a:lstStyle/>
          <a:p>
            <a:r>
              <a:rPr lang="en-US" altLang="zh-CN" sz="2400" b="1" dirty="0">
                <a:latin typeface="+mj-lt"/>
                <a:ea typeface="+mj-ea"/>
              </a:rPr>
              <a:t>Pilot findings:</a:t>
            </a:r>
          </a:p>
          <a:p>
            <a:r>
              <a:rPr lang="en-US" altLang="zh-CN" sz="2400" dirty="0">
                <a:latin typeface="+mj-lt"/>
                <a:ea typeface="+mj-ea"/>
              </a:rPr>
              <a:t>Humans</a:t>
            </a:r>
            <a:r>
              <a:rPr lang="zh-CN" altLang="en-US" sz="2400" dirty="0">
                <a:latin typeface="+mj-lt"/>
                <a:ea typeface="+mj-ea"/>
              </a:rPr>
              <a:t> </a:t>
            </a:r>
            <a:r>
              <a:rPr lang="en-US" altLang="zh-CN" sz="2400" dirty="0">
                <a:latin typeface="+mj-lt"/>
                <a:ea typeface="+mj-ea"/>
              </a:rPr>
              <a:t>prioritize</a:t>
            </a:r>
            <a:r>
              <a:rPr lang="zh-CN" altLang="en-US" sz="2400" dirty="0">
                <a:latin typeface="+mj-lt"/>
                <a:ea typeface="+mj-ea"/>
              </a:rPr>
              <a:t> </a:t>
            </a:r>
            <a:r>
              <a:rPr lang="en-US" altLang="zh-CN" sz="2400" dirty="0">
                <a:latin typeface="+mj-lt"/>
                <a:ea typeface="+mj-ea"/>
              </a:rPr>
              <a:t>first</a:t>
            </a:r>
            <a:r>
              <a:rPr lang="zh-CN" altLang="en-US" sz="2400" dirty="0">
                <a:latin typeface="+mj-lt"/>
                <a:ea typeface="+mj-ea"/>
              </a:rPr>
              <a:t> </a:t>
            </a:r>
            <a:r>
              <a:rPr lang="en-US" altLang="zh-CN" sz="2400" dirty="0">
                <a:latin typeface="+mj-lt"/>
                <a:ea typeface="+mj-ea"/>
              </a:rPr>
              <a:t>available</a:t>
            </a:r>
            <a:r>
              <a:rPr lang="zh-CN" altLang="en-US" sz="2400" dirty="0">
                <a:latin typeface="+mj-lt"/>
                <a:ea typeface="+mj-ea"/>
              </a:rPr>
              <a:t> </a:t>
            </a:r>
            <a:r>
              <a:rPr lang="en-US" altLang="zh-CN" sz="2400" dirty="0">
                <a:latin typeface="+mj-lt"/>
                <a:ea typeface="+mj-ea"/>
              </a:rPr>
              <a:t>or</a:t>
            </a:r>
            <a:r>
              <a:rPr lang="zh-CN" altLang="en-US" sz="2400" dirty="0">
                <a:latin typeface="+mj-lt"/>
                <a:ea typeface="+mj-ea"/>
              </a:rPr>
              <a:t> </a:t>
            </a:r>
            <a:r>
              <a:rPr lang="en-US" altLang="zh-CN" sz="2400" dirty="0">
                <a:latin typeface="+mj-lt"/>
                <a:ea typeface="+mj-ea"/>
              </a:rPr>
              <a:t>seemingly-easier</a:t>
            </a:r>
            <a:r>
              <a:rPr lang="zh-CN" altLang="en-US" sz="2400" dirty="0">
                <a:latin typeface="+mj-lt"/>
                <a:ea typeface="+mj-ea"/>
              </a:rPr>
              <a:t> </a:t>
            </a:r>
            <a:r>
              <a:rPr lang="en-US" altLang="zh-CN" sz="2400" dirty="0">
                <a:latin typeface="+mj-lt"/>
                <a:ea typeface="+mj-ea"/>
              </a:rPr>
              <a:t>tasks, similar to Ibanez et al 2017‘s findings!</a:t>
            </a:r>
          </a:p>
          <a:p>
            <a:pPr marL="800100" lvl="1" indent="-342900">
              <a:buFont typeface="Arial" panose="020B0604020202020204" pitchFamily="34" charset="0"/>
              <a:buChar char="•"/>
            </a:pPr>
            <a:endParaRPr lang="en-US" altLang="zh-CN" sz="2400" dirty="0">
              <a:latin typeface="+mj-lt"/>
              <a:ea typeface="+mj-ea"/>
            </a:endParaRPr>
          </a:p>
          <a:p>
            <a:pPr marL="800100" lvl="1" indent="-342900">
              <a:buFont typeface="Arial" panose="020B0604020202020204" pitchFamily="34" charset="0"/>
              <a:buChar char="•"/>
            </a:pPr>
            <a:endParaRPr lang="en-US" sz="2400" b="0" i="0" dirty="0">
              <a:effectLst/>
              <a:latin typeface="+mj-lt"/>
              <a:ea typeface="+mj-ea"/>
            </a:endParaRPr>
          </a:p>
        </p:txBody>
      </p:sp>
    </p:spTree>
    <p:extLst>
      <p:ext uri="{BB962C8B-B14F-4D97-AF65-F5344CB8AC3E}">
        <p14:creationId xmlns:p14="http://schemas.microsoft.com/office/powerpoint/2010/main" val="322427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175788"/>
            <a:ext cx="8275923" cy="1015663"/>
            <a:chOff x="40098" y="379934"/>
            <a:chExt cx="5026242"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635865" y="425089"/>
              <a:ext cx="4430475" cy="84394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Int</a:t>
              </a:r>
              <a:r>
                <a:rPr lang="en-US" altLang="zh-CN" sz="3200" b="1" dirty="0">
                  <a:solidFill>
                    <a:srgbClr val="003C61"/>
                  </a:solidFill>
                  <a:latin typeface="Helvetica" pitchFamily="2" charset="0"/>
                  <a:ea typeface="+mj-ea"/>
                  <a:cs typeface="Times New Roman" panose="02020603050405020304" pitchFamily="18" charset="0"/>
                </a:rPr>
                <a:t>roduction</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sz="2800" dirty="0">
                  <a:solidFill>
                    <a:srgbClr val="B16E02"/>
                  </a:solidFill>
                  <a:latin typeface="Helvetica" pitchFamily="2" charset="0"/>
                  <a:ea typeface="+mj-ea"/>
                  <a:cs typeface="Times New Roman" panose="02020603050405020304" pitchFamily="18" charset="0"/>
                </a:rPr>
                <a:t>Workers can choose among work options</a:t>
              </a: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01</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1014192"/>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1047" name="Picture 23">
            <a:extLst>
              <a:ext uri="{FF2B5EF4-FFF2-40B4-BE49-F238E27FC236}">
                <a16:creationId xmlns:a16="http://schemas.microsoft.com/office/drawing/2014/main" id="{93D56D3A-96EA-4F7F-778D-2977BBEB4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55" b="3949"/>
          <a:stretch/>
        </p:blipFill>
        <p:spPr bwMode="auto">
          <a:xfrm>
            <a:off x="7825419" y="1191451"/>
            <a:ext cx="2582850" cy="4987479"/>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a:extLst>
              <a:ext uri="{FF2B5EF4-FFF2-40B4-BE49-F238E27FC236}">
                <a16:creationId xmlns:a16="http://schemas.microsoft.com/office/drawing/2014/main" id="{5D594EE3-C562-9661-FC4D-32F004650A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92" t="2737" r="3711" b="6449"/>
          <a:stretch/>
        </p:blipFill>
        <p:spPr bwMode="auto">
          <a:xfrm>
            <a:off x="827116" y="1349588"/>
            <a:ext cx="6622868" cy="46199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C540F48-976D-5656-7F0E-72B495397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12367772" y="6320205"/>
            <a:ext cx="51563" cy="4937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338EC30F-D8A9-6D03-51E3-528447CA37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1882" y="6286766"/>
            <a:ext cx="2653335" cy="3099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2A1142F-BE49-35B3-72D5-DDBC2033E1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0424" y="6305489"/>
            <a:ext cx="2192839" cy="35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31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83"/>
        <p:cNvGrpSpPr/>
        <p:nvPr/>
      </p:nvGrpSpPr>
      <p:grpSpPr>
        <a:xfrm>
          <a:off x="0" y="0"/>
          <a:ext cx="0" cy="0"/>
          <a:chOff x="0" y="0"/>
          <a:chExt cx="0" cy="0"/>
        </a:xfrm>
      </p:grpSpPr>
      <p:grpSp>
        <p:nvGrpSpPr>
          <p:cNvPr id="284" name="Google Shape;284;p26"/>
          <p:cNvGrpSpPr/>
          <p:nvPr/>
        </p:nvGrpSpPr>
        <p:grpSpPr>
          <a:xfrm>
            <a:off x="57848" y="0"/>
            <a:ext cx="10891201" cy="1294063"/>
            <a:chOff x="40098" y="379934"/>
            <a:chExt cx="10891201" cy="1294063"/>
          </a:xfrm>
        </p:grpSpPr>
        <p:sp>
          <p:nvSpPr>
            <p:cNvPr id="285" name="Google Shape;285;p26"/>
            <p:cNvSpPr txBox="1"/>
            <p:nvPr/>
          </p:nvSpPr>
          <p:spPr>
            <a:xfrm>
              <a:off x="1023344" y="485338"/>
              <a:ext cx="9907955" cy="118865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a:solidFill>
                    <a:srgbClr val="003C61"/>
                  </a:solidFill>
                  <a:latin typeface="Helvetica Neue"/>
                  <a:ea typeface="Helvetica Neue"/>
                  <a:cs typeface="Helvetica Neue"/>
                  <a:sym typeface="Helvetica Neue"/>
                </a:rPr>
                <a:t>Algorithm</a:t>
              </a:r>
              <a:endParaRPr sz="2800" b="1">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a:solidFill>
                    <a:srgbClr val="B16E02"/>
                  </a:solidFill>
                  <a:latin typeface="Helvetica Neue"/>
                  <a:ea typeface="Helvetica Neue"/>
                  <a:cs typeface="Helvetica Neue"/>
                  <a:sym typeface="Helvetica Neue"/>
                </a:rPr>
                <a:t>Designing Learning-Aware Job Recommendation System</a:t>
              </a:r>
              <a:endParaRPr sz="2800">
                <a:solidFill>
                  <a:srgbClr val="B16E02"/>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endParaRPr sz="2800">
                <a:solidFill>
                  <a:srgbClr val="B16E02"/>
                </a:solidFill>
                <a:latin typeface="Helvetica Neue"/>
                <a:ea typeface="Helvetica Neue"/>
                <a:cs typeface="Helvetica Neue"/>
                <a:sym typeface="Helvetica Neue"/>
              </a:endParaRPr>
            </a:p>
          </p:txBody>
        </p:sp>
        <p:sp>
          <p:nvSpPr>
            <p:cNvPr id="286" name="Google Shape;286;p26"/>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287" name="Google Shape;287;p26"/>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288" name="Google Shape;288;p26"/>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9" name="Google Shape;289;p26"/>
          <p:cNvSpPr txBox="1"/>
          <p:nvPr/>
        </p:nvSpPr>
        <p:spPr>
          <a:xfrm>
            <a:off x="826904" y="1494173"/>
            <a:ext cx="9907955"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Key Idea:</a:t>
            </a:r>
            <a:endParaRPr sz="2400">
              <a:solidFill>
                <a:schemeClr val="dk1"/>
              </a:solidFill>
              <a:latin typeface="Calibri"/>
              <a:ea typeface="Calibri"/>
              <a:cs typeface="Calibri"/>
              <a:sym typeface="Calibri"/>
            </a:endParaRPr>
          </a:p>
          <a:p>
            <a:pPr marL="0" marR="0" lvl="0" indent="-1524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Move beyond traditional engagement metrics (e.g., click-through rate) to optimize directly for service quality metrics (on-time delivery, customer satisfaction).</a:t>
            </a:r>
            <a:endParaRPr/>
          </a:p>
          <a:p>
            <a:pPr marL="0" marR="0" lvl="0" indent="-152400" algn="l" rtl="0">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 Dynamically recommend jobs to maximize cumulative, long-term service quality.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grpSp>
        <p:nvGrpSpPr>
          <p:cNvPr id="295" name="Google Shape;295;p27"/>
          <p:cNvGrpSpPr/>
          <p:nvPr/>
        </p:nvGrpSpPr>
        <p:grpSpPr>
          <a:xfrm>
            <a:off x="57848" y="0"/>
            <a:ext cx="10891201" cy="1015663"/>
            <a:chOff x="40098" y="379934"/>
            <a:chExt cx="10891201" cy="1015663"/>
          </a:xfrm>
        </p:grpSpPr>
        <p:sp>
          <p:nvSpPr>
            <p:cNvPr id="296" name="Google Shape;296;p27"/>
            <p:cNvSpPr txBox="1"/>
            <p:nvPr/>
          </p:nvSpPr>
          <p:spPr>
            <a:xfrm>
              <a:off x="1023344" y="485338"/>
              <a:ext cx="9907955" cy="84394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a:solidFill>
                    <a:srgbClr val="003C61"/>
                  </a:solidFill>
                  <a:latin typeface="Helvetica Neue"/>
                  <a:ea typeface="Helvetica Neue"/>
                  <a:cs typeface="Helvetica Neue"/>
                  <a:sym typeface="Helvetica Neue"/>
                </a:rPr>
                <a:t>Algorithm</a:t>
              </a:r>
              <a:endParaRPr sz="2800" b="1">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a:solidFill>
                    <a:srgbClr val="B16E02"/>
                  </a:solidFill>
                  <a:latin typeface="Helvetica Neue"/>
                  <a:ea typeface="Helvetica Neue"/>
                  <a:cs typeface="Helvetica Neue"/>
                  <a:sym typeface="Helvetica Neue"/>
                </a:rPr>
                <a:t>Problem Description</a:t>
              </a:r>
              <a:endParaRPr sz="2800">
                <a:solidFill>
                  <a:srgbClr val="B16E02"/>
                </a:solidFill>
                <a:latin typeface="Helvetica Neue"/>
                <a:ea typeface="Helvetica Neue"/>
                <a:cs typeface="Helvetica Neue"/>
                <a:sym typeface="Helvetica Neue"/>
              </a:endParaRPr>
            </a:p>
          </p:txBody>
        </p:sp>
        <p:sp>
          <p:nvSpPr>
            <p:cNvPr id="297" name="Google Shape;297;p27"/>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298" name="Google Shape;298;p27"/>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299" name="Google Shape;299;p27"/>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0" name="Google Shape;300;p27"/>
          <p:cNvPicPr preferRelativeResize="0"/>
          <p:nvPr/>
        </p:nvPicPr>
        <p:blipFill rotWithShape="1">
          <a:blip r:embed="rId3">
            <a:alphaModFix/>
          </a:blip>
          <a:srcRect/>
          <a:stretch/>
        </p:blipFill>
        <p:spPr>
          <a:xfrm>
            <a:off x="884862" y="1795032"/>
            <a:ext cx="10422275" cy="35453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grpSp>
        <p:nvGrpSpPr>
          <p:cNvPr id="306" name="Google Shape;306;p28"/>
          <p:cNvGrpSpPr/>
          <p:nvPr/>
        </p:nvGrpSpPr>
        <p:grpSpPr>
          <a:xfrm>
            <a:off x="57848" y="0"/>
            <a:ext cx="10891201" cy="1015663"/>
            <a:chOff x="40098" y="379934"/>
            <a:chExt cx="10891201" cy="1015663"/>
          </a:xfrm>
        </p:grpSpPr>
        <p:sp>
          <p:nvSpPr>
            <p:cNvPr id="307" name="Google Shape;307;p28"/>
            <p:cNvSpPr txBox="1"/>
            <p:nvPr/>
          </p:nvSpPr>
          <p:spPr>
            <a:xfrm>
              <a:off x="1023344" y="485338"/>
              <a:ext cx="9907955" cy="84394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a:solidFill>
                    <a:srgbClr val="003C61"/>
                  </a:solidFill>
                  <a:latin typeface="Helvetica Neue"/>
                  <a:ea typeface="Helvetica Neue"/>
                  <a:cs typeface="Helvetica Neue"/>
                  <a:sym typeface="Helvetica Neue"/>
                </a:rPr>
                <a:t>Algorithm</a:t>
              </a:r>
              <a:endParaRPr sz="2800" b="1">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a:solidFill>
                    <a:srgbClr val="B16E02"/>
                  </a:solidFill>
                  <a:latin typeface="Helvetica Neue"/>
                  <a:ea typeface="Helvetica Neue"/>
                  <a:cs typeface="Helvetica Neue"/>
                  <a:sym typeface="Helvetica Neue"/>
                </a:rPr>
                <a:t>Worker Behavior Model</a:t>
              </a:r>
              <a:endParaRPr sz="2800">
                <a:solidFill>
                  <a:srgbClr val="B16E02"/>
                </a:solidFill>
                <a:latin typeface="Helvetica Neue"/>
                <a:ea typeface="Helvetica Neue"/>
                <a:cs typeface="Helvetica Neue"/>
                <a:sym typeface="Helvetica Neue"/>
              </a:endParaRPr>
            </a:p>
          </p:txBody>
        </p:sp>
        <p:sp>
          <p:nvSpPr>
            <p:cNvPr id="308" name="Google Shape;308;p28"/>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309" name="Google Shape;309;p28"/>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310" name="Google Shape;310;p28"/>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11" name="Google Shape;311;p28"/>
          <p:cNvPicPr preferRelativeResize="0"/>
          <p:nvPr/>
        </p:nvPicPr>
        <p:blipFill rotWithShape="1">
          <a:blip r:embed="rId3">
            <a:alphaModFix/>
          </a:blip>
          <a:srcRect/>
          <a:stretch/>
        </p:blipFill>
        <p:spPr>
          <a:xfrm>
            <a:off x="1041094" y="1449613"/>
            <a:ext cx="9550858" cy="45883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grpSp>
        <p:nvGrpSpPr>
          <p:cNvPr id="317" name="Google Shape;317;p29"/>
          <p:cNvGrpSpPr/>
          <p:nvPr/>
        </p:nvGrpSpPr>
        <p:grpSpPr>
          <a:xfrm>
            <a:off x="57848" y="0"/>
            <a:ext cx="10891201" cy="1015663"/>
            <a:chOff x="40098" y="379934"/>
            <a:chExt cx="10891201" cy="1015663"/>
          </a:xfrm>
        </p:grpSpPr>
        <p:sp>
          <p:nvSpPr>
            <p:cNvPr id="318" name="Google Shape;318;p29"/>
            <p:cNvSpPr txBox="1"/>
            <p:nvPr/>
          </p:nvSpPr>
          <p:spPr>
            <a:xfrm>
              <a:off x="1023344" y="485338"/>
              <a:ext cx="9907955" cy="84394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a:solidFill>
                    <a:srgbClr val="003C61"/>
                  </a:solidFill>
                  <a:latin typeface="Helvetica Neue"/>
                  <a:ea typeface="Helvetica Neue"/>
                  <a:cs typeface="Helvetica Neue"/>
                  <a:sym typeface="Helvetica Neue"/>
                </a:rPr>
                <a:t>Algorithm</a:t>
              </a:r>
              <a:endParaRPr sz="2800" b="1">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a:solidFill>
                    <a:srgbClr val="B16E02"/>
                  </a:solidFill>
                  <a:latin typeface="Helvetica Neue"/>
                  <a:ea typeface="Helvetica Neue"/>
                  <a:cs typeface="Helvetica Neue"/>
                  <a:sym typeface="Helvetica Neue"/>
                </a:rPr>
                <a:t>Worker Behavior Model</a:t>
              </a:r>
              <a:endParaRPr sz="2800">
                <a:solidFill>
                  <a:srgbClr val="B16E02"/>
                </a:solidFill>
                <a:latin typeface="Helvetica Neue"/>
                <a:ea typeface="Helvetica Neue"/>
                <a:cs typeface="Helvetica Neue"/>
                <a:sym typeface="Helvetica Neue"/>
              </a:endParaRPr>
            </a:p>
          </p:txBody>
        </p:sp>
        <p:sp>
          <p:nvSpPr>
            <p:cNvPr id="319" name="Google Shape;319;p29"/>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320" name="Google Shape;320;p29"/>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321" name="Google Shape;321;p29"/>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2" name="Google Shape;322;p29"/>
          <p:cNvPicPr preferRelativeResize="0"/>
          <p:nvPr/>
        </p:nvPicPr>
        <p:blipFill rotWithShape="1">
          <a:blip r:embed="rId3">
            <a:alphaModFix/>
          </a:blip>
          <a:srcRect/>
          <a:stretch/>
        </p:blipFill>
        <p:spPr>
          <a:xfrm>
            <a:off x="1269095" y="1600199"/>
            <a:ext cx="9572687" cy="2376667"/>
          </a:xfrm>
          <a:prstGeom prst="rect">
            <a:avLst/>
          </a:prstGeom>
          <a:noFill/>
          <a:ln>
            <a:noFill/>
          </a:ln>
        </p:spPr>
      </p:pic>
      <p:pic>
        <p:nvPicPr>
          <p:cNvPr id="323" name="Google Shape;323;p29"/>
          <p:cNvPicPr preferRelativeResize="0"/>
          <p:nvPr/>
        </p:nvPicPr>
        <p:blipFill rotWithShape="1">
          <a:blip r:embed="rId4">
            <a:alphaModFix/>
          </a:blip>
          <a:srcRect/>
          <a:stretch/>
        </p:blipFill>
        <p:spPr>
          <a:xfrm>
            <a:off x="1269095" y="3976865"/>
            <a:ext cx="9166676" cy="23650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28"/>
        <p:cNvGrpSpPr/>
        <p:nvPr/>
      </p:nvGrpSpPr>
      <p:grpSpPr>
        <a:xfrm>
          <a:off x="0" y="0"/>
          <a:ext cx="0" cy="0"/>
          <a:chOff x="0" y="0"/>
          <a:chExt cx="0" cy="0"/>
        </a:xfrm>
      </p:grpSpPr>
      <p:grpSp>
        <p:nvGrpSpPr>
          <p:cNvPr id="329" name="Google Shape;329;p30"/>
          <p:cNvGrpSpPr/>
          <p:nvPr/>
        </p:nvGrpSpPr>
        <p:grpSpPr>
          <a:xfrm>
            <a:off x="57848" y="0"/>
            <a:ext cx="10891201" cy="1015663"/>
            <a:chOff x="40098" y="379934"/>
            <a:chExt cx="10891201" cy="1015663"/>
          </a:xfrm>
        </p:grpSpPr>
        <p:sp>
          <p:nvSpPr>
            <p:cNvPr id="330" name="Google Shape;330;p30"/>
            <p:cNvSpPr txBox="1"/>
            <p:nvPr/>
          </p:nvSpPr>
          <p:spPr>
            <a:xfrm>
              <a:off x="1023344" y="485338"/>
              <a:ext cx="9907955" cy="84394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a:solidFill>
                    <a:srgbClr val="003C61"/>
                  </a:solidFill>
                  <a:latin typeface="Helvetica Neue"/>
                  <a:ea typeface="Helvetica Neue"/>
                  <a:cs typeface="Helvetica Neue"/>
                  <a:sym typeface="Helvetica Neue"/>
                </a:rPr>
                <a:t>Algorithm</a:t>
              </a:r>
              <a:endParaRPr sz="2800" b="1">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a:solidFill>
                    <a:srgbClr val="B16E02"/>
                  </a:solidFill>
                  <a:latin typeface="Helvetica Neue"/>
                  <a:ea typeface="Helvetica Neue"/>
                  <a:cs typeface="Helvetica Neue"/>
                  <a:sym typeface="Helvetica Neue"/>
                </a:rPr>
                <a:t>Regret Definition</a:t>
              </a:r>
              <a:endParaRPr/>
            </a:p>
          </p:txBody>
        </p:sp>
        <p:sp>
          <p:nvSpPr>
            <p:cNvPr id="331" name="Google Shape;331;p30"/>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332" name="Google Shape;332;p30"/>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333" name="Google Shape;333;p30"/>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4" name="Google Shape;334;p30"/>
          <p:cNvPicPr preferRelativeResize="0"/>
          <p:nvPr/>
        </p:nvPicPr>
        <p:blipFill rotWithShape="1">
          <a:blip r:embed="rId3">
            <a:alphaModFix/>
          </a:blip>
          <a:srcRect/>
          <a:stretch/>
        </p:blipFill>
        <p:spPr>
          <a:xfrm>
            <a:off x="2514600" y="1272518"/>
            <a:ext cx="7162800" cy="5118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39"/>
        <p:cNvGrpSpPr/>
        <p:nvPr/>
      </p:nvGrpSpPr>
      <p:grpSpPr>
        <a:xfrm>
          <a:off x="0" y="0"/>
          <a:ext cx="0" cy="0"/>
          <a:chOff x="0" y="0"/>
          <a:chExt cx="0" cy="0"/>
        </a:xfrm>
      </p:grpSpPr>
      <p:grpSp>
        <p:nvGrpSpPr>
          <p:cNvPr id="340" name="Google Shape;340;p31"/>
          <p:cNvGrpSpPr/>
          <p:nvPr/>
        </p:nvGrpSpPr>
        <p:grpSpPr>
          <a:xfrm>
            <a:off x="57848" y="0"/>
            <a:ext cx="10891201" cy="1015663"/>
            <a:chOff x="40098" y="379934"/>
            <a:chExt cx="10891201" cy="1015663"/>
          </a:xfrm>
        </p:grpSpPr>
        <p:sp>
          <p:nvSpPr>
            <p:cNvPr id="341" name="Google Shape;341;p31"/>
            <p:cNvSpPr txBox="1"/>
            <p:nvPr/>
          </p:nvSpPr>
          <p:spPr>
            <a:xfrm>
              <a:off x="1023344" y="485338"/>
              <a:ext cx="9907955" cy="84394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a:solidFill>
                    <a:srgbClr val="003C61"/>
                  </a:solidFill>
                  <a:latin typeface="Helvetica Neue"/>
                  <a:ea typeface="Helvetica Neue"/>
                  <a:cs typeface="Helvetica Neue"/>
                  <a:sym typeface="Helvetica Neue"/>
                </a:rPr>
                <a:t>Algorithm</a:t>
              </a:r>
              <a:endParaRPr sz="2800" b="1">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a:solidFill>
                    <a:srgbClr val="B16E02"/>
                  </a:solidFill>
                  <a:latin typeface="Helvetica Neue"/>
                  <a:ea typeface="Helvetica Neue"/>
                  <a:cs typeface="Helvetica Neue"/>
                  <a:sym typeface="Helvetica Neue"/>
                </a:rPr>
                <a:t>Algorithm Procedure</a:t>
              </a:r>
              <a:endParaRPr sz="2800">
                <a:solidFill>
                  <a:srgbClr val="B16E02"/>
                </a:solidFill>
                <a:latin typeface="Helvetica Neue"/>
                <a:ea typeface="Helvetica Neue"/>
                <a:cs typeface="Helvetica Neue"/>
                <a:sym typeface="Helvetica Neue"/>
              </a:endParaRPr>
            </a:p>
          </p:txBody>
        </p:sp>
        <p:sp>
          <p:nvSpPr>
            <p:cNvPr id="342" name="Google Shape;342;p31"/>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343" name="Google Shape;343;p31"/>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344" name="Google Shape;344;p31"/>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45" name="Google Shape;345;p31"/>
          <p:cNvPicPr preferRelativeResize="0"/>
          <p:nvPr/>
        </p:nvPicPr>
        <p:blipFill rotWithShape="1">
          <a:blip r:embed="rId3">
            <a:alphaModFix/>
          </a:blip>
          <a:srcRect/>
          <a:stretch/>
        </p:blipFill>
        <p:spPr>
          <a:xfrm>
            <a:off x="2022021" y="1177133"/>
            <a:ext cx="6178550" cy="54776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50"/>
        <p:cNvGrpSpPr/>
        <p:nvPr/>
      </p:nvGrpSpPr>
      <p:grpSpPr>
        <a:xfrm>
          <a:off x="0" y="0"/>
          <a:ext cx="0" cy="0"/>
          <a:chOff x="0" y="0"/>
          <a:chExt cx="0" cy="0"/>
        </a:xfrm>
      </p:grpSpPr>
      <p:grpSp>
        <p:nvGrpSpPr>
          <p:cNvPr id="351" name="Google Shape;351;p32"/>
          <p:cNvGrpSpPr/>
          <p:nvPr/>
        </p:nvGrpSpPr>
        <p:grpSpPr>
          <a:xfrm>
            <a:off x="57848" y="0"/>
            <a:ext cx="10891201" cy="1015663"/>
            <a:chOff x="40098" y="379934"/>
            <a:chExt cx="10891201" cy="1015663"/>
          </a:xfrm>
        </p:grpSpPr>
        <p:sp>
          <p:nvSpPr>
            <p:cNvPr id="352" name="Google Shape;352;p32"/>
            <p:cNvSpPr txBox="1"/>
            <p:nvPr/>
          </p:nvSpPr>
          <p:spPr>
            <a:xfrm>
              <a:off x="1023344" y="485338"/>
              <a:ext cx="9907955" cy="84394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a:solidFill>
                    <a:srgbClr val="003C61"/>
                  </a:solidFill>
                  <a:latin typeface="Helvetica Neue"/>
                  <a:ea typeface="Helvetica Neue"/>
                  <a:cs typeface="Helvetica Neue"/>
                  <a:sym typeface="Helvetica Neue"/>
                </a:rPr>
                <a:t>Algorithm</a:t>
              </a:r>
              <a:endParaRPr sz="2800" b="1">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a:solidFill>
                    <a:srgbClr val="B16E02"/>
                  </a:solidFill>
                  <a:latin typeface="Helvetica Neue"/>
                  <a:ea typeface="Helvetica Neue"/>
                  <a:cs typeface="Helvetica Neue"/>
                  <a:sym typeface="Helvetica Neue"/>
                </a:rPr>
                <a:t>Regret Simulation</a:t>
              </a:r>
              <a:endParaRPr sz="2800">
                <a:solidFill>
                  <a:srgbClr val="B16E02"/>
                </a:solidFill>
                <a:latin typeface="Helvetica Neue"/>
                <a:ea typeface="Helvetica Neue"/>
                <a:cs typeface="Helvetica Neue"/>
                <a:sym typeface="Helvetica Neue"/>
              </a:endParaRPr>
            </a:p>
          </p:txBody>
        </p:sp>
        <p:sp>
          <p:nvSpPr>
            <p:cNvPr id="353" name="Google Shape;353;p32"/>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354" name="Google Shape;354;p32"/>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355" name="Google Shape;355;p32"/>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56" name="Google Shape;356;p32" descr="A graph with lines and numbers&#10;&#10;Description automatically generated"/>
          <p:cNvPicPr preferRelativeResize="0"/>
          <p:nvPr/>
        </p:nvPicPr>
        <p:blipFill rotWithShape="1">
          <a:blip r:embed="rId3">
            <a:alphaModFix/>
          </a:blip>
          <a:srcRect/>
          <a:stretch/>
        </p:blipFill>
        <p:spPr>
          <a:xfrm>
            <a:off x="0" y="1851477"/>
            <a:ext cx="5915218" cy="3752048"/>
          </a:xfrm>
          <a:prstGeom prst="rect">
            <a:avLst/>
          </a:prstGeom>
          <a:noFill/>
          <a:ln>
            <a:noFill/>
          </a:ln>
        </p:spPr>
      </p:pic>
      <p:pic>
        <p:nvPicPr>
          <p:cNvPr id="357" name="Google Shape;357;p32" descr="A graph with a line&#10;&#10;Description automatically generated"/>
          <p:cNvPicPr preferRelativeResize="0"/>
          <p:nvPr/>
        </p:nvPicPr>
        <p:blipFill rotWithShape="1">
          <a:blip r:embed="rId4">
            <a:alphaModFix/>
          </a:blip>
          <a:srcRect/>
          <a:stretch/>
        </p:blipFill>
        <p:spPr>
          <a:xfrm>
            <a:off x="5765884" y="1726270"/>
            <a:ext cx="6310002" cy="400246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62"/>
        <p:cNvGrpSpPr/>
        <p:nvPr/>
      </p:nvGrpSpPr>
      <p:grpSpPr>
        <a:xfrm>
          <a:off x="0" y="0"/>
          <a:ext cx="0" cy="0"/>
          <a:chOff x="0" y="0"/>
          <a:chExt cx="0" cy="0"/>
        </a:xfrm>
      </p:grpSpPr>
      <p:grpSp>
        <p:nvGrpSpPr>
          <p:cNvPr id="363" name="Google Shape;363;p33"/>
          <p:cNvGrpSpPr/>
          <p:nvPr/>
        </p:nvGrpSpPr>
        <p:grpSpPr>
          <a:xfrm>
            <a:off x="57848" y="0"/>
            <a:ext cx="10891201" cy="1015663"/>
            <a:chOff x="40098" y="379934"/>
            <a:chExt cx="10891201" cy="1015663"/>
          </a:xfrm>
        </p:grpSpPr>
        <p:sp>
          <p:nvSpPr>
            <p:cNvPr id="364" name="Google Shape;364;p33"/>
            <p:cNvSpPr txBox="1"/>
            <p:nvPr/>
          </p:nvSpPr>
          <p:spPr>
            <a:xfrm>
              <a:off x="1023344" y="485338"/>
              <a:ext cx="9907955" cy="843949"/>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a:solidFill>
                    <a:srgbClr val="003C61"/>
                  </a:solidFill>
                  <a:latin typeface="Helvetica Neue"/>
                  <a:ea typeface="Helvetica Neue"/>
                  <a:cs typeface="Helvetica Neue"/>
                  <a:sym typeface="Helvetica Neue"/>
                </a:rPr>
                <a:t>Algorithm</a:t>
              </a:r>
              <a:endParaRPr sz="2800" b="1">
                <a:solidFill>
                  <a:srgbClr val="003C61"/>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a:solidFill>
                    <a:srgbClr val="B16E02"/>
                  </a:solidFill>
                  <a:latin typeface="Helvetica Neue"/>
                  <a:ea typeface="Helvetica Neue"/>
                  <a:cs typeface="Helvetica Neue"/>
                  <a:sym typeface="Helvetica Neue"/>
                </a:rPr>
                <a:t>Next steps</a:t>
              </a:r>
              <a:endParaRPr sz="2800">
                <a:solidFill>
                  <a:srgbClr val="B16E02"/>
                </a:solidFill>
                <a:latin typeface="Helvetica Neue"/>
                <a:ea typeface="Helvetica Neue"/>
                <a:cs typeface="Helvetica Neue"/>
                <a:sym typeface="Helvetica Neue"/>
              </a:endParaRPr>
            </a:p>
          </p:txBody>
        </p:sp>
        <p:sp>
          <p:nvSpPr>
            <p:cNvPr id="365" name="Google Shape;365;p33"/>
            <p:cNvSpPr/>
            <p:nvPr/>
          </p:nvSpPr>
          <p:spPr>
            <a:xfrm>
              <a:off x="40098" y="379934"/>
              <a:ext cx="10406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03</a:t>
              </a:r>
              <a:endParaRPr sz="6000">
                <a:solidFill>
                  <a:schemeClr val="dk1"/>
                </a:solidFill>
                <a:latin typeface="Helvetica Neue"/>
                <a:ea typeface="Helvetica Neue"/>
                <a:cs typeface="Helvetica Neue"/>
                <a:sym typeface="Helvetica Neue"/>
              </a:endParaRPr>
            </a:p>
          </p:txBody>
        </p:sp>
      </p:grpSp>
      <p:cxnSp>
        <p:nvCxnSpPr>
          <p:cNvPr id="366" name="Google Shape;366;p33"/>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367" name="Google Shape;367;p33"/>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33"/>
          <p:cNvSpPr txBox="1"/>
          <p:nvPr/>
        </p:nvSpPr>
        <p:spPr>
          <a:xfrm>
            <a:off x="856277" y="1878268"/>
            <a:ext cx="9193090" cy="310854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Run more simulation with historical data simulation (train a transformer-based model)</a:t>
            </a:r>
            <a:endParaRPr/>
          </a:p>
          <a:p>
            <a:pPr marL="342900" marR="0" lvl="0" indent="-165100" algn="l" rtl="0">
              <a:spcBef>
                <a:spcPts val="0"/>
              </a:spcBef>
              <a:spcAft>
                <a:spcPts val="0"/>
              </a:spcAft>
              <a:buClr>
                <a:schemeClr val="dk1"/>
              </a:buClr>
              <a:buSzPts val="2800"/>
              <a:buFont typeface="Arial"/>
              <a:buNone/>
            </a:pPr>
            <a:endParaRPr sz="2800" b="0" i="0">
              <a:solidFill>
                <a:srgbClr val="374151"/>
              </a:solidFill>
              <a:latin typeface="Calibri"/>
              <a:ea typeface="Calibri"/>
              <a:cs typeface="Calibri"/>
              <a:sym typeface="Calibri"/>
            </a:endParaRPr>
          </a:p>
          <a:p>
            <a:pPr marL="342900" marR="0" lvl="0" indent="-342900" algn="l" rtl="0">
              <a:spcBef>
                <a:spcPts val="0"/>
              </a:spcBef>
              <a:spcAft>
                <a:spcPts val="0"/>
              </a:spcAft>
              <a:buClr>
                <a:srgbClr val="374151"/>
              </a:buClr>
              <a:buSzPts val="2800"/>
              <a:buFont typeface="Arial"/>
              <a:buChar char="•"/>
            </a:pPr>
            <a:r>
              <a:rPr lang="en-US" sz="2800">
                <a:solidFill>
                  <a:srgbClr val="374151"/>
                </a:solidFill>
                <a:latin typeface="Calibri"/>
                <a:ea typeface="Calibri"/>
                <a:cs typeface="Calibri"/>
                <a:sym typeface="Calibri"/>
              </a:rPr>
              <a:t>Consider assortment recommendation, consider recommending to multiple workers at the same time</a:t>
            </a:r>
            <a:endParaRPr/>
          </a:p>
          <a:p>
            <a:pPr marL="342900" marR="0" lvl="0" indent="-165100" algn="l" rtl="0">
              <a:spcBef>
                <a:spcPts val="0"/>
              </a:spcBef>
              <a:spcAft>
                <a:spcPts val="0"/>
              </a:spcAft>
              <a:buClr>
                <a:schemeClr val="dk1"/>
              </a:buClr>
              <a:buSzPts val="2800"/>
              <a:buFont typeface="Arial"/>
              <a:buNone/>
            </a:pPr>
            <a:endParaRPr sz="2800" b="0" i="0">
              <a:solidFill>
                <a:srgbClr val="374151"/>
              </a:solidFill>
              <a:latin typeface="Calibri"/>
              <a:ea typeface="Calibri"/>
              <a:cs typeface="Calibri"/>
              <a:sym typeface="Calibri"/>
            </a:endParaRPr>
          </a:p>
          <a:p>
            <a:pPr marL="342900" marR="0" lvl="0" indent="-165100" algn="l" rtl="0">
              <a:spcBef>
                <a:spcPts val="0"/>
              </a:spcBef>
              <a:spcAft>
                <a:spcPts val="0"/>
              </a:spcAft>
              <a:buClr>
                <a:schemeClr val="dk1"/>
              </a:buClr>
              <a:buSzPts val="2800"/>
              <a:buFont typeface="Arial"/>
              <a:buNone/>
            </a:pPr>
            <a:endParaRPr sz="2800" b="0" i="0">
              <a:solidFill>
                <a:srgbClr val="37415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374" name="Google Shape;374;p34"/>
          <p:cNvGrpSpPr/>
          <p:nvPr/>
        </p:nvGrpSpPr>
        <p:grpSpPr>
          <a:xfrm>
            <a:off x="57848" y="0"/>
            <a:ext cx="7554235" cy="1015663"/>
            <a:chOff x="40098" y="379934"/>
            <a:chExt cx="6667805" cy="1015663"/>
          </a:xfrm>
        </p:grpSpPr>
        <p:sp>
          <p:nvSpPr>
            <p:cNvPr id="375" name="Google Shape;375;p34"/>
            <p:cNvSpPr txBox="1"/>
            <p:nvPr/>
          </p:nvSpPr>
          <p:spPr>
            <a:xfrm>
              <a:off x="1023345" y="485338"/>
              <a:ext cx="5684558" cy="84388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1">
                  <a:solidFill>
                    <a:srgbClr val="003C61"/>
                  </a:solidFill>
                  <a:latin typeface="Helvetica Neue"/>
                  <a:ea typeface="Helvetica Neue"/>
                  <a:cs typeface="Helvetica Neue"/>
                  <a:sym typeface="Helvetica Neue"/>
                </a:rPr>
                <a:t>Summary</a:t>
              </a:r>
              <a:endParaRPr sz="2800">
                <a:solidFill>
                  <a:srgbClr val="B16E02"/>
                </a:solidFill>
                <a:latin typeface="Helvetica Neue"/>
                <a:ea typeface="Helvetica Neue"/>
                <a:cs typeface="Helvetica Neue"/>
                <a:sym typeface="Helvetica Neue"/>
              </a:endParaRPr>
            </a:p>
            <a:p>
              <a:pPr marL="0" marR="0" lvl="0" indent="0" algn="l" rtl="0">
                <a:lnSpc>
                  <a:spcPct val="80000"/>
                </a:lnSpc>
                <a:spcBef>
                  <a:spcPts val="0"/>
                </a:spcBef>
                <a:spcAft>
                  <a:spcPts val="0"/>
                </a:spcAft>
                <a:buNone/>
              </a:pPr>
              <a:r>
                <a:rPr lang="en-US" sz="2800">
                  <a:solidFill>
                    <a:srgbClr val="B16E02"/>
                  </a:solidFill>
                  <a:latin typeface="Helvetica Neue"/>
                  <a:ea typeface="Helvetica Neue"/>
                  <a:cs typeface="Helvetica Neue"/>
                  <a:sym typeface="Helvetica Neue"/>
                </a:rPr>
                <a:t>Take-aways</a:t>
              </a:r>
              <a:endParaRPr sz="2800">
                <a:solidFill>
                  <a:srgbClr val="B16E02"/>
                </a:solidFill>
                <a:latin typeface="Helvetica Neue"/>
                <a:ea typeface="Helvetica Neue"/>
                <a:cs typeface="Helvetica Neue"/>
                <a:sym typeface="Helvetica Neue"/>
              </a:endParaRPr>
            </a:p>
          </p:txBody>
        </p:sp>
        <p:sp>
          <p:nvSpPr>
            <p:cNvPr id="376" name="Google Shape;376;p34"/>
            <p:cNvSpPr/>
            <p:nvPr/>
          </p:nvSpPr>
          <p:spPr>
            <a:xfrm>
              <a:off x="40098" y="379934"/>
              <a:ext cx="918556"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a:solidFill>
                    <a:srgbClr val="003C61"/>
                  </a:solidFill>
                  <a:latin typeface="Helvetica Neue"/>
                  <a:ea typeface="Helvetica Neue"/>
                  <a:cs typeface="Helvetica Neue"/>
                  <a:sym typeface="Helvetica Neue"/>
                </a:rPr>
                <a:t>04</a:t>
              </a:r>
              <a:endParaRPr sz="6000">
                <a:solidFill>
                  <a:schemeClr val="dk1"/>
                </a:solidFill>
                <a:latin typeface="Helvetica Neue"/>
                <a:ea typeface="Helvetica Neue"/>
                <a:cs typeface="Helvetica Neue"/>
                <a:sym typeface="Helvetica Neue"/>
              </a:endParaRPr>
            </a:p>
          </p:txBody>
        </p:sp>
      </p:grpSp>
      <p:cxnSp>
        <p:nvCxnSpPr>
          <p:cNvPr id="377" name="Google Shape;377;p34"/>
          <p:cNvCxnSpPr/>
          <p:nvPr/>
        </p:nvCxnSpPr>
        <p:spPr>
          <a:xfrm>
            <a:off x="57848" y="969223"/>
            <a:ext cx="9788496" cy="0"/>
          </a:xfrm>
          <a:prstGeom prst="straightConnector1">
            <a:avLst/>
          </a:prstGeom>
          <a:noFill/>
          <a:ln w="9525" cap="flat" cmpd="sng">
            <a:solidFill>
              <a:srgbClr val="A5A5A5"/>
            </a:solidFill>
            <a:prstDash val="solid"/>
            <a:miter lim="800000"/>
            <a:headEnd type="none" w="sm" len="sm"/>
            <a:tailEnd type="none" w="sm" len="sm"/>
          </a:ln>
        </p:spPr>
      </p:cxnSp>
      <p:sp>
        <p:nvSpPr>
          <p:cNvPr id="378" name="Google Shape;378;p34"/>
          <p:cNvSpPr txBox="1"/>
          <p:nvPr/>
        </p:nvSpPr>
        <p:spPr>
          <a:xfrm>
            <a:off x="180474" y="276726"/>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9" name="Google Shape;379;p34"/>
          <p:cNvSpPr txBox="1"/>
          <p:nvPr/>
        </p:nvSpPr>
        <p:spPr>
          <a:xfrm>
            <a:off x="920337" y="1176443"/>
            <a:ext cx="10833048" cy="501675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chemeClr val="dk1"/>
                </a:solidFill>
                <a:latin typeface="Calibri"/>
                <a:ea typeface="Calibri"/>
                <a:cs typeface="Calibri"/>
                <a:sym typeface="Calibri"/>
              </a:rPr>
              <a:t>How gig workers choose gig tasks and learn to improve performance over time?</a:t>
            </a:r>
            <a:endParaRPr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Context: </a:t>
            </a:r>
            <a:r>
              <a:rPr lang="en-US" sz="2000" dirty="0">
                <a:solidFill>
                  <a:schemeClr val="dk1"/>
                </a:solidFill>
                <a:latin typeface="Calibri"/>
                <a:ea typeface="Calibri"/>
                <a:cs typeface="Calibri"/>
                <a:sym typeface="Calibri"/>
              </a:rPr>
              <a:t>On-demand delivery workers</a:t>
            </a:r>
            <a:endParaRPr sz="2000" b="1" dirty="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Empirical findings: </a:t>
            </a:r>
            <a:endParaRPr sz="2000" b="1" dirty="0">
              <a:solidFill>
                <a:schemeClr val="dk1"/>
              </a:solidFill>
              <a:latin typeface="Calibri"/>
              <a:ea typeface="Calibri"/>
              <a:cs typeface="Calibri"/>
              <a:sym typeface="Calibri"/>
            </a:endParaRPr>
          </a:p>
          <a:p>
            <a:pPr marL="800100" marR="0" lvl="1" indent="-342900"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Workers learn to perform better and make better decisions; workers who </a:t>
            </a:r>
            <a:r>
              <a:rPr lang="en-US" sz="2000" b="0" i="0" u="none" strike="noStrike" cap="none" dirty="0">
                <a:solidFill>
                  <a:srgbClr val="B16E02"/>
                </a:solidFill>
                <a:latin typeface="Calibri"/>
                <a:ea typeface="Calibri"/>
                <a:cs typeface="Calibri"/>
                <a:sym typeface="Calibri"/>
              </a:rPr>
              <a:t>exploit more / rely more on platform recommendations </a:t>
            </a:r>
            <a:r>
              <a:rPr lang="en-US" sz="2000" b="0" i="0" u="none" strike="noStrike" cap="none" dirty="0">
                <a:solidFill>
                  <a:schemeClr val="dk1"/>
                </a:solidFill>
                <a:latin typeface="Calibri"/>
                <a:ea typeface="Calibri"/>
                <a:cs typeface="Calibri"/>
                <a:sym typeface="Calibri"/>
              </a:rPr>
              <a:t>initially improve performance the most</a:t>
            </a:r>
            <a:endParaRPr dirty="0"/>
          </a:p>
          <a:p>
            <a:pPr marL="800100" marR="0" lvl="1" indent="-342900"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Overtime workers behaviors change a lot; and they become independent on the current recommendation algorithm</a:t>
            </a:r>
            <a:endParaRPr dirty="0"/>
          </a:p>
          <a:p>
            <a:pPr marL="342900" marR="0" lvl="0" indent="-342900" algn="l" rtl="0">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Algorithm</a:t>
            </a:r>
            <a:r>
              <a:rPr lang="en-US" sz="2000" dirty="0">
                <a:solidFill>
                  <a:schemeClr val="dk1"/>
                </a:solidFill>
                <a:latin typeface="Calibri"/>
                <a:ea typeface="Calibri"/>
                <a:cs typeface="Calibri"/>
                <a:sym typeface="Calibri"/>
              </a:rPr>
              <a:t>:</a:t>
            </a:r>
            <a:endParaRPr dirty="0"/>
          </a:p>
          <a:p>
            <a:pPr marL="800100" marR="0" lvl="1" indent="-342900"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Model job recommendation as learning curve and choice model aware contextual bandits</a:t>
            </a:r>
            <a:endParaRPr dirty="0"/>
          </a:p>
          <a:p>
            <a:pPr marL="800100" marR="0" lvl="1" indent="-342900" algn="l" rtl="0">
              <a:spcBef>
                <a:spcPts val="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Simulation shows it achieves </a:t>
            </a:r>
            <a:r>
              <a:rPr lang="en-US" sz="2000" b="0" i="0" u="none" strike="noStrike" cap="none" dirty="0">
                <a:solidFill>
                  <a:srgbClr val="B16E02"/>
                </a:solidFill>
                <a:latin typeface="Calibri"/>
                <a:ea typeface="Calibri"/>
                <a:cs typeface="Calibri"/>
                <a:sym typeface="Calibri"/>
              </a:rPr>
              <a:t>sublinear</a:t>
            </a:r>
            <a:r>
              <a:rPr lang="en-US" sz="2000" b="0" i="0" u="none" strike="noStrike" cap="none" dirty="0">
                <a:solidFill>
                  <a:schemeClr val="dk1"/>
                </a:solidFill>
                <a:latin typeface="Calibri"/>
                <a:ea typeface="Calibri"/>
                <a:cs typeface="Calibri"/>
                <a:sym typeface="Calibri"/>
              </a:rPr>
              <a:t> regret in a drifting environment</a:t>
            </a:r>
            <a:endParaRPr sz="2000" b="0" i="0" u="none" strike="noStrike" cap="none" dirty="0">
              <a:solidFill>
                <a:schemeClr val="dk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2000" b="0" i="0" dirty="0">
              <a:solidFill>
                <a:schemeClr val="dk1"/>
              </a:solidFill>
              <a:latin typeface="Calibri"/>
              <a:ea typeface="Calibri"/>
              <a:cs typeface="Calibri"/>
              <a:sym typeface="Calibri"/>
            </a:endParaRPr>
          </a:p>
          <a:p>
            <a:pPr marL="342900" marR="0" lvl="0" indent="-215900" algn="l" rtl="0">
              <a:spcBef>
                <a:spcPts val="0"/>
              </a:spcBef>
              <a:spcAft>
                <a:spcPts val="0"/>
              </a:spcAft>
              <a:buClr>
                <a:schemeClr val="dk1"/>
              </a:buClr>
              <a:buSzPts val="2000"/>
              <a:buFont typeface="Arial"/>
              <a:buNone/>
            </a:pPr>
            <a:endParaRPr sz="2000" b="0" i="0" u="none" strike="noStrike"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a:t>
            </a:r>
            <a:endParaRPr dirty="0"/>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p:txBody>
      </p:sp>
      <p:sp>
        <p:nvSpPr>
          <p:cNvPr id="380" name="Google Shape;380;p34"/>
          <p:cNvSpPr/>
          <p:nvPr/>
        </p:nvSpPr>
        <p:spPr>
          <a:xfrm>
            <a:off x="-1559450" y="5888778"/>
            <a:ext cx="14697598" cy="1590590"/>
          </a:xfrm>
          <a:prstGeom prst="rect">
            <a:avLst/>
          </a:prstGeom>
          <a:solidFill>
            <a:srgbClr val="5455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34"/>
          <p:cNvSpPr/>
          <p:nvPr/>
        </p:nvSpPr>
        <p:spPr>
          <a:xfrm>
            <a:off x="1682953" y="5947329"/>
            <a:ext cx="8849650"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err="1">
                <a:solidFill>
                  <a:schemeClr val="lt1"/>
                </a:solidFill>
                <a:latin typeface="Calibri" panose="020F0502020204030204" pitchFamily="34" charset="0"/>
                <a:ea typeface="Arial"/>
                <a:cs typeface="Calibri" panose="020F0502020204030204" pitchFamily="34" charset="0"/>
                <a:sym typeface="Arial"/>
              </a:rPr>
              <a:t>Shunan</a:t>
            </a:r>
            <a:r>
              <a:rPr lang="en-US" sz="1800" dirty="0">
                <a:solidFill>
                  <a:schemeClr val="lt1"/>
                </a:solidFill>
                <a:latin typeface="Calibri" panose="020F0502020204030204" pitchFamily="34" charset="0"/>
                <a:ea typeface="Arial"/>
                <a:cs typeface="Calibri" panose="020F0502020204030204" pitchFamily="34" charset="0"/>
                <a:sym typeface="Arial"/>
              </a:rPr>
              <a:t> Jiang </a:t>
            </a:r>
            <a:r>
              <a:rPr lang="en-US" sz="1200" dirty="0">
                <a:solidFill>
                  <a:schemeClr val="lt1"/>
                </a:solidFill>
                <a:latin typeface="Calibri" panose="020F0502020204030204" pitchFamily="34" charset="0"/>
                <a:ea typeface="Arial"/>
                <a:cs typeface="Calibri" panose="020F0502020204030204" pitchFamily="34" charset="0"/>
                <a:sym typeface="Arial"/>
              </a:rPr>
              <a:t>(</a:t>
            </a:r>
            <a:r>
              <a:rPr lang="en-US" sz="1200" dirty="0" err="1">
                <a:solidFill>
                  <a:schemeClr val="lt1"/>
                </a:solidFill>
                <a:latin typeface="Calibri" panose="020F0502020204030204" pitchFamily="34" charset="0"/>
                <a:ea typeface="Arial"/>
                <a:cs typeface="Calibri" panose="020F0502020204030204" pitchFamily="34" charset="0"/>
                <a:sym typeface="Arial"/>
              </a:rPr>
              <a:t>shunan_jiang</a:t>
            </a:r>
            <a:r>
              <a:rPr lang="en-US" sz="1200" dirty="0">
                <a:solidFill>
                  <a:schemeClr val="lt1"/>
                </a:solidFill>
                <a:latin typeface="Calibri" panose="020F0502020204030204" pitchFamily="34" charset="0"/>
                <a:ea typeface="Arial"/>
                <a:cs typeface="Calibri" panose="020F0502020204030204" pitchFamily="34" charset="0"/>
                <a:sym typeface="Arial"/>
              </a:rPr>
              <a:t>@@</a:t>
            </a:r>
            <a:r>
              <a:rPr lang="en-US" sz="1200" dirty="0" err="1">
                <a:solidFill>
                  <a:schemeClr val="lt1"/>
                </a:solidFill>
                <a:latin typeface="Calibri" panose="020F0502020204030204" pitchFamily="34" charset="0"/>
                <a:ea typeface="Arial"/>
                <a:cs typeface="Calibri" panose="020F0502020204030204" pitchFamily="34" charset="0"/>
                <a:sym typeface="Arial"/>
              </a:rPr>
              <a:t>berkeley.edu</a:t>
            </a:r>
            <a:r>
              <a:rPr lang="en-US" sz="1200" dirty="0">
                <a:solidFill>
                  <a:schemeClr val="lt1"/>
                </a:solidFill>
                <a:latin typeface="Calibri" panose="020F0502020204030204" pitchFamily="34" charset="0"/>
                <a:ea typeface="Arial"/>
                <a:cs typeface="Calibri" panose="020F0502020204030204" pitchFamily="34" charset="0"/>
                <a:sym typeface="Arial"/>
              </a:rPr>
              <a:t> / </a:t>
            </a:r>
            <a:r>
              <a:rPr lang="en-US" sz="1200" dirty="0" err="1">
                <a:solidFill>
                  <a:schemeClr val="lt1"/>
                </a:solidFill>
                <a:latin typeface="Calibri" panose="020F0502020204030204" pitchFamily="34" charset="0"/>
                <a:ea typeface="Arial"/>
                <a:cs typeface="Calibri" panose="020F0502020204030204" pitchFamily="34" charset="0"/>
                <a:sym typeface="Arial"/>
              </a:rPr>
              <a:t>shunanjiang.github.io</a:t>
            </a:r>
            <a:r>
              <a:rPr lang="en-US" sz="1200" dirty="0">
                <a:solidFill>
                  <a:schemeClr val="lt1"/>
                </a:solidFill>
                <a:latin typeface="Calibri" panose="020F0502020204030204" pitchFamily="34" charset="0"/>
                <a:ea typeface="Arial"/>
                <a:cs typeface="Calibri" panose="020F0502020204030204" pitchFamily="34" charset="0"/>
                <a:sym typeface="Arial"/>
              </a:rPr>
              <a:t>)</a:t>
            </a:r>
            <a:br>
              <a:rPr lang="en-US" sz="1400" dirty="0">
                <a:solidFill>
                  <a:schemeClr val="lt1"/>
                </a:solidFill>
                <a:latin typeface="Calibri" panose="020F0502020204030204" pitchFamily="34" charset="0"/>
                <a:ea typeface="Arial"/>
                <a:cs typeface="Calibri" panose="020F0502020204030204" pitchFamily="34" charset="0"/>
                <a:sym typeface="Arial"/>
              </a:rPr>
            </a:br>
            <a:r>
              <a:rPr lang="en-US" sz="1800" b="1" dirty="0">
                <a:solidFill>
                  <a:schemeClr val="lt1"/>
                </a:solidFill>
                <a:latin typeface="Calibri" panose="020F0502020204030204" pitchFamily="34" charset="0"/>
                <a:ea typeface="Arial"/>
                <a:cs typeface="Calibri" panose="020F0502020204030204" pitchFamily="34" charset="0"/>
                <a:sym typeface="Arial"/>
              </a:rPr>
              <a:t> </a:t>
            </a:r>
            <a:r>
              <a:rPr lang="en-US" sz="1800" dirty="0">
                <a:solidFill>
                  <a:schemeClr val="lt1"/>
                </a:solidFill>
                <a:latin typeface="Calibri" panose="020F0502020204030204" pitchFamily="34" charset="0"/>
                <a:ea typeface="Arial"/>
                <a:cs typeface="Calibri" panose="020F0502020204030204" pitchFamily="34" charset="0"/>
                <a:sym typeface="Arial"/>
              </a:rPr>
              <a:t>&amp; </a:t>
            </a:r>
            <a:r>
              <a:rPr lang="en-US" sz="1800" b="1" dirty="0">
                <a:solidFill>
                  <a:schemeClr val="lt1"/>
                </a:solidFill>
                <a:latin typeface="Calibri" panose="020F0502020204030204" pitchFamily="34" charset="0"/>
                <a:ea typeface="Arial"/>
                <a:cs typeface="Calibri" panose="020F0502020204030204" pitchFamily="34" charset="0"/>
                <a:sym typeface="Arial"/>
              </a:rPr>
              <a:t>Park Sinchaisri </a:t>
            </a:r>
            <a:r>
              <a:rPr lang="en-US" sz="1200" dirty="0">
                <a:solidFill>
                  <a:schemeClr val="lt1"/>
                </a:solidFill>
                <a:latin typeface="Calibri" panose="020F0502020204030204" pitchFamily="34" charset="0"/>
                <a:ea typeface="Arial"/>
                <a:cs typeface="Calibri" panose="020F0502020204030204" pitchFamily="34" charset="0"/>
                <a:sym typeface="Arial"/>
              </a:rPr>
              <a:t>(</a:t>
            </a:r>
            <a:r>
              <a:rPr lang="en-US" sz="1200" dirty="0" err="1">
                <a:solidFill>
                  <a:schemeClr val="lt1"/>
                </a:solidFill>
                <a:latin typeface="Calibri" panose="020F0502020204030204" pitchFamily="34" charset="0"/>
                <a:ea typeface="Arial"/>
                <a:cs typeface="Calibri" panose="020F0502020204030204" pitchFamily="34" charset="0"/>
                <a:sym typeface="Arial"/>
              </a:rPr>
              <a:t>parksinchaisri@berkeley.edu</a:t>
            </a:r>
            <a:r>
              <a:rPr lang="en-US" sz="1200" dirty="0">
                <a:solidFill>
                  <a:schemeClr val="lt1"/>
                </a:solidFill>
                <a:latin typeface="Calibri" panose="020F0502020204030204" pitchFamily="34" charset="0"/>
                <a:ea typeface="Arial"/>
                <a:cs typeface="Calibri" panose="020F0502020204030204" pitchFamily="34" charset="0"/>
                <a:sym typeface="Arial"/>
              </a:rPr>
              <a:t> / </a:t>
            </a:r>
            <a:r>
              <a:rPr lang="en-US" sz="1200" dirty="0" err="1">
                <a:solidFill>
                  <a:schemeClr val="lt1"/>
                </a:solidFill>
                <a:latin typeface="Calibri" panose="020F0502020204030204" pitchFamily="34" charset="0"/>
                <a:ea typeface="Arial"/>
                <a:cs typeface="Calibri" panose="020F0502020204030204" pitchFamily="34" charset="0"/>
                <a:sym typeface="Arial"/>
              </a:rPr>
              <a:t>parksinchaisri.github.io</a:t>
            </a:r>
            <a:r>
              <a:rPr lang="en-US" sz="1200" dirty="0">
                <a:solidFill>
                  <a:schemeClr val="lt1"/>
                </a:solidFill>
                <a:latin typeface="Calibri" panose="020F0502020204030204" pitchFamily="34" charset="0"/>
                <a:ea typeface="Arial"/>
                <a:cs typeface="Calibri" panose="020F0502020204030204" pitchFamily="34" charset="0"/>
                <a:sym typeface="Arial"/>
              </a:rPr>
              <a:t>)</a:t>
            </a:r>
            <a:endParaRPr sz="1800" dirty="0">
              <a:solidFill>
                <a:srgbClr val="FFFF00"/>
              </a:solidFill>
              <a:latin typeface="Calibri" panose="020F0502020204030204" pitchFamily="34" charset="0"/>
              <a:ea typeface="Arial"/>
              <a:cs typeface="Calibri" panose="020F0502020204030204" pitchFamily="34" charset="0"/>
              <a:sym typeface="Arial"/>
            </a:endParaRPr>
          </a:p>
        </p:txBody>
      </p:sp>
      <p:pic>
        <p:nvPicPr>
          <p:cNvPr id="382" name="Google Shape;382;p34" descr="Park Sinchaisri - Berkeley Haas"/>
          <p:cNvPicPr preferRelativeResize="0"/>
          <p:nvPr/>
        </p:nvPicPr>
        <p:blipFill rotWithShape="1">
          <a:blip r:embed="rId3">
            <a:alphaModFix/>
          </a:blip>
          <a:srcRect/>
          <a:stretch/>
        </p:blipFill>
        <p:spPr>
          <a:xfrm>
            <a:off x="9387767" y="5023615"/>
            <a:ext cx="1570045" cy="1570045"/>
          </a:xfrm>
          <a:prstGeom prst="ellipse">
            <a:avLst/>
          </a:prstGeom>
          <a:noFill/>
          <a:ln>
            <a:noFill/>
          </a:ln>
        </p:spPr>
      </p:pic>
      <p:pic>
        <p:nvPicPr>
          <p:cNvPr id="383" name="Google Shape;383;p34" descr="Shunan Jiang"/>
          <p:cNvPicPr preferRelativeResize="0"/>
          <p:nvPr/>
        </p:nvPicPr>
        <p:blipFill rotWithShape="1">
          <a:blip r:embed="rId4">
            <a:alphaModFix/>
          </a:blip>
          <a:srcRect l="9677" r="7005" b="37563"/>
          <a:stretch/>
        </p:blipFill>
        <p:spPr>
          <a:xfrm>
            <a:off x="1234188" y="5023616"/>
            <a:ext cx="1571337" cy="1570045"/>
          </a:xfrm>
          <a:prstGeom prst="ellipse">
            <a:avLst/>
          </a:prstGeom>
          <a:noFill/>
          <a:ln>
            <a:noFill/>
          </a:ln>
        </p:spPr>
      </p:pic>
      <p:sp>
        <p:nvSpPr>
          <p:cNvPr id="384" name="Google Shape;384;p34"/>
          <p:cNvSpPr txBox="1"/>
          <p:nvPr/>
        </p:nvSpPr>
        <p:spPr>
          <a:xfrm>
            <a:off x="5146469" y="5133155"/>
            <a:ext cx="19442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374151"/>
                </a:solidFill>
                <a:latin typeface="Calibri"/>
                <a:ea typeface="Calibri"/>
                <a:cs typeface="Calibri"/>
                <a:sym typeface="Calibri"/>
              </a:rPr>
              <a:t>Thank you!</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9406785" cy="1294063"/>
            <a:chOff x="40098" y="379934"/>
            <a:chExt cx="9406785"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4" y="485338"/>
              <a:ext cx="8423539"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Learning to Choose</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Better</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Tasks</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5" y="1154963"/>
            <a:ext cx="9619013" cy="954107"/>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Categorize</a:t>
            </a:r>
            <a:r>
              <a:rPr lang="zh-CN" altLang="en-US" sz="2800" dirty="0">
                <a:solidFill>
                  <a:srgbClr val="374151"/>
                </a:solidFill>
                <a:latin typeface="+mj-lt"/>
              </a:rPr>
              <a:t> </a:t>
            </a:r>
            <a:r>
              <a:rPr lang="en-US" altLang="zh-CN" sz="2800" dirty="0">
                <a:solidFill>
                  <a:srgbClr val="374151"/>
                </a:solidFill>
                <a:latin typeface="+mj-lt"/>
              </a:rPr>
              <a:t>workers</a:t>
            </a:r>
            <a:r>
              <a:rPr lang="zh-CN" altLang="en-US" sz="2800" dirty="0">
                <a:solidFill>
                  <a:srgbClr val="374151"/>
                </a:solidFill>
                <a:latin typeface="+mj-lt"/>
              </a:rPr>
              <a:t> </a:t>
            </a:r>
            <a:r>
              <a:rPr lang="en-US" altLang="zh-CN" sz="2800" dirty="0">
                <a:solidFill>
                  <a:srgbClr val="374151"/>
                </a:solidFill>
                <a:latin typeface="+mj-lt"/>
              </a:rPr>
              <a:t>based</a:t>
            </a:r>
            <a:r>
              <a:rPr lang="zh-CN" altLang="en-US" sz="2800" dirty="0">
                <a:solidFill>
                  <a:srgbClr val="374151"/>
                </a:solidFill>
                <a:latin typeface="+mj-lt"/>
              </a:rPr>
              <a:t> </a:t>
            </a:r>
            <a:r>
              <a:rPr lang="en-US" altLang="zh-CN" sz="2800" dirty="0">
                <a:solidFill>
                  <a:srgbClr val="374151"/>
                </a:solidFill>
                <a:latin typeface="+mj-lt"/>
              </a:rPr>
              <a:t>on</a:t>
            </a:r>
            <a:r>
              <a:rPr lang="zh-CN" altLang="en-US" sz="2800" dirty="0">
                <a:solidFill>
                  <a:srgbClr val="374151"/>
                </a:solidFill>
                <a:latin typeface="+mj-lt"/>
              </a:rPr>
              <a:t> </a:t>
            </a:r>
            <a:r>
              <a:rPr lang="en-US" altLang="zh-CN" sz="2800" dirty="0">
                <a:solidFill>
                  <a:srgbClr val="374151"/>
                </a:solidFill>
                <a:latin typeface="+mj-lt"/>
              </a:rPr>
              <a:t>items</a:t>
            </a:r>
            <a:r>
              <a:rPr lang="zh-CN" altLang="en-US" sz="2800" dirty="0">
                <a:solidFill>
                  <a:srgbClr val="374151"/>
                </a:solidFill>
                <a:latin typeface="+mj-lt"/>
              </a:rPr>
              <a:t> </a:t>
            </a:r>
            <a:r>
              <a:rPr lang="en-US" altLang="zh-CN" sz="2800" dirty="0">
                <a:solidFill>
                  <a:srgbClr val="374151"/>
                </a:solidFill>
                <a:latin typeface="+mj-lt"/>
              </a:rPr>
              <a:t>picked</a:t>
            </a:r>
            <a:r>
              <a:rPr lang="zh-CN" altLang="en-US" sz="2800" dirty="0">
                <a:solidFill>
                  <a:srgbClr val="374151"/>
                </a:solidFill>
                <a:latin typeface="+mj-lt"/>
              </a:rPr>
              <a:t> </a:t>
            </a:r>
            <a:r>
              <a:rPr lang="en-US" altLang="zh-CN" sz="2800" dirty="0">
                <a:solidFill>
                  <a:srgbClr val="374151"/>
                </a:solidFill>
                <a:latin typeface="+mj-lt"/>
              </a:rPr>
              <a:t>per</a:t>
            </a:r>
            <a:r>
              <a:rPr lang="zh-CN" altLang="en-US" sz="2800" dirty="0">
                <a:solidFill>
                  <a:srgbClr val="374151"/>
                </a:solidFill>
                <a:latin typeface="+mj-lt"/>
              </a:rPr>
              <a:t> </a:t>
            </a:r>
            <a:r>
              <a:rPr lang="en-US" altLang="zh-CN" sz="2800" dirty="0">
                <a:solidFill>
                  <a:srgbClr val="374151"/>
                </a:solidFill>
                <a:latin typeface="+mj-lt"/>
              </a:rPr>
              <a:t>hour</a:t>
            </a:r>
            <a:r>
              <a:rPr lang="zh-CN" altLang="en-US" sz="2800" dirty="0">
                <a:solidFill>
                  <a:srgbClr val="374151"/>
                </a:solidFill>
                <a:latin typeface="+mj-lt"/>
              </a:rPr>
              <a:t> </a:t>
            </a:r>
            <a:r>
              <a:rPr lang="en-US" altLang="zh-CN" sz="2800" dirty="0">
                <a:solidFill>
                  <a:srgbClr val="374151"/>
                </a:solidFill>
                <a:latin typeface="+mj-lt"/>
              </a:rPr>
              <a:t>and</a:t>
            </a:r>
            <a:r>
              <a:rPr lang="zh-CN" altLang="en-US" sz="2800" dirty="0">
                <a:solidFill>
                  <a:srgbClr val="374151"/>
                </a:solidFill>
                <a:latin typeface="+mj-lt"/>
              </a:rPr>
              <a:t> </a:t>
            </a:r>
            <a:r>
              <a:rPr lang="en-US" altLang="zh-CN" sz="2800" dirty="0">
                <a:solidFill>
                  <a:srgbClr val="374151"/>
                </a:solidFill>
                <a:latin typeface="+mj-lt"/>
              </a:rPr>
              <a:t>fit</a:t>
            </a:r>
            <a:r>
              <a:rPr lang="zh-CN" altLang="en-US" sz="2800" dirty="0">
                <a:solidFill>
                  <a:srgbClr val="374151"/>
                </a:solidFill>
                <a:latin typeface="+mj-lt"/>
              </a:rPr>
              <a:t> </a:t>
            </a:r>
            <a:r>
              <a:rPr lang="en-US" altLang="zh-CN" sz="2800" dirty="0">
                <a:solidFill>
                  <a:srgbClr val="374151"/>
                </a:solidFill>
                <a:latin typeface="+mj-lt"/>
              </a:rPr>
              <a:t>choice</a:t>
            </a:r>
            <a:r>
              <a:rPr lang="zh-CN" altLang="en-US" sz="2800" dirty="0">
                <a:solidFill>
                  <a:srgbClr val="374151"/>
                </a:solidFill>
                <a:latin typeface="+mj-lt"/>
              </a:rPr>
              <a:t> </a:t>
            </a:r>
            <a:r>
              <a:rPr lang="en-US" altLang="zh-CN" sz="2800" dirty="0">
                <a:solidFill>
                  <a:srgbClr val="374151"/>
                </a:solidFill>
                <a:latin typeface="+mj-lt"/>
              </a:rPr>
              <a:t>set</a:t>
            </a:r>
            <a:r>
              <a:rPr lang="zh-CN" altLang="en-US" sz="2800" dirty="0">
                <a:solidFill>
                  <a:srgbClr val="374151"/>
                </a:solidFill>
                <a:latin typeface="+mj-lt"/>
              </a:rPr>
              <a:t> </a:t>
            </a:r>
            <a:r>
              <a:rPr lang="en-US" altLang="zh-CN" sz="2800" dirty="0">
                <a:solidFill>
                  <a:srgbClr val="374151"/>
                </a:solidFill>
                <a:latin typeface="+mj-lt"/>
              </a:rPr>
              <a:t>data</a:t>
            </a:r>
            <a:r>
              <a:rPr lang="zh-CN" altLang="en-US" sz="2800" dirty="0">
                <a:solidFill>
                  <a:srgbClr val="374151"/>
                </a:solidFill>
                <a:latin typeface="+mj-lt"/>
              </a:rPr>
              <a:t> </a:t>
            </a:r>
            <a:r>
              <a:rPr lang="en-US" altLang="zh-CN" sz="2800" dirty="0">
                <a:solidFill>
                  <a:srgbClr val="374151"/>
                </a:solidFill>
                <a:latin typeface="+mj-lt"/>
              </a:rPr>
              <a:t>into</a:t>
            </a:r>
            <a:r>
              <a:rPr lang="zh-CN" altLang="en-US" sz="2800" dirty="0">
                <a:solidFill>
                  <a:srgbClr val="374151"/>
                </a:solidFill>
                <a:latin typeface="+mj-lt"/>
              </a:rPr>
              <a:t> </a:t>
            </a:r>
            <a:r>
              <a:rPr lang="en-US" altLang="zh-CN" sz="2800" dirty="0">
                <a:solidFill>
                  <a:srgbClr val="374151"/>
                </a:solidFill>
                <a:latin typeface="+mj-lt"/>
              </a:rPr>
              <a:t>a</a:t>
            </a:r>
            <a:r>
              <a:rPr lang="zh-CN" altLang="en-US" sz="2800" dirty="0">
                <a:solidFill>
                  <a:srgbClr val="374151"/>
                </a:solidFill>
                <a:latin typeface="+mj-lt"/>
              </a:rPr>
              <a:t> </a:t>
            </a:r>
            <a:r>
              <a:rPr lang="en-US" altLang="zh-CN" sz="2800" dirty="0">
                <a:solidFill>
                  <a:srgbClr val="374151"/>
                </a:solidFill>
                <a:latin typeface="+mj-lt"/>
              </a:rPr>
              <a:t>MNL</a:t>
            </a:r>
            <a:r>
              <a:rPr lang="zh-CN" altLang="en-US" sz="2800" dirty="0">
                <a:solidFill>
                  <a:srgbClr val="374151"/>
                </a:solidFill>
                <a:latin typeface="+mj-lt"/>
              </a:rPr>
              <a:t> </a:t>
            </a:r>
            <a:r>
              <a:rPr lang="en-US" altLang="zh-CN" sz="2800" dirty="0">
                <a:solidFill>
                  <a:srgbClr val="374151"/>
                </a:solidFill>
                <a:latin typeface="+mj-lt"/>
              </a:rPr>
              <a:t>model:</a:t>
            </a:r>
          </a:p>
        </p:txBody>
      </p:sp>
      <p:pic>
        <p:nvPicPr>
          <p:cNvPr id="9" name="Picture 8">
            <a:extLst>
              <a:ext uri="{FF2B5EF4-FFF2-40B4-BE49-F238E27FC236}">
                <a16:creationId xmlns:a16="http://schemas.microsoft.com/office/drawing/2014/main" id="{4384CE0D-D614-77A4-0F43-AEDC378E47FD}"/>
              </a:ext>
            </a:extLst>
          </p:cNvPr>
          <p:cNvPicPr>
            <a:picLocks noChangeAspect="1"/>
          </p:cNvPicPr>
          <p:nvPr/>
        </p:nvPicPr>
        <p:blipFill>
          <a:blip r:embed="rId3"/>
          <a:stretch>
            <a:fillRect/>
          </a:stretch>
        </p:blipFill>
        <p:spPr>
          <a:xfrm>
            <a:off x="1692233" y="2042441"/>
            <a:ext cx="7772400" cy="1061596"/>
          </a:xfrm>
          <a:prstGeom prst="rect">
            <a:avLst/>
          </a:prstGeom>
        </p:spPr>
      </p:pic>
      <p:sp>
        <p:nvSpPr>
          <p:cNvPr id="11" name="TextBox 10">
            <a:extLst>
              <a:ext uri="{FF2B5EF4-FFF2-40B4-BE49-F238E27FC236}">
                <a16:creationId xmlns:a16="http://schemas.microsoft.com/office/drawing/2014/main" id="{F5458BD7-4FFC-60F1-1858-D8863F057F51}"/>
              </a:ext>
            </a:extLst>
          </p:cNvPr>
          <p:cNvSpPr txBox="1"/>
          <p:nvPr/>
        </p:nvSpPr>
        <p:spPr>
          <a:xfrm>
            <a:off x="2452254" y="4319116"/>
            <a:ext cx="6252358" cy="3139321"/>
          </a:xfrm>
          <a:prstGeom prst="rect">
            <a:avLst/>
          </a:prstGeom>
          <a:noFill/>
        </p:spPr>
        <p:txBody>
          <a:bodyPr wrap="square">
            <a:spAutoFit/>
          </a:bodyPr>
          <a:lstStyle/>
          <a:p>
            <a:r>
              <a:rPr lang="en-US" altLang="zh-CN" dirty="0"/>
              <a:t>X</a:t>
            </a:r>
            <a:r>
              <a:rPr lang="zh-CN" altLang="en-US" dirty="0"/>
              <a:t> </a:t>
            </a:r>
            <a:r>
              <a:rPr lang="en-US" altLang="zh-CN" dirty="0"/>
              <a:t>includes</a:t>
            </a:r>
            <a:r>
              <a:rPr lang="zh-CN" altLang="en-US" dirty="0"/>
              <a:t> </a:t>
            </a:r>
            <a:r>
              <a:rPr lang="en-US" altLang="zh-CN" dirty="0"/>
              <a:t>(would</a:t>
            </a:r>
            <a:r>
              <a:rPr lang="zh-CN" altLang="en-US" dirty="0"/>
              <a:t> </a:t>
            </a:r>
            <a:r>
              <a:rPr lang="en-US" altLang="zh-CN" dirty="0"/>
              <a:t>make</a:t>
            </a:r>
            <a:r>
              <a:rPr lang="zh-CN" altLang="en-US" dirty="0"/>
              <a:t> </a:t>
            </a:r>
            <a:r>
              <a:rPr lang="en-US" altLang="zh-CN" dirty="0"/>
              <a:t>this</a:t>
            </a:r>
            <a:r>
              <a:rPr lang="zh-CN" altLang="en-US" dirty="0"/>
              <a:t> </a:t>
            </a:r>
            <a:r>
              <a:rPr lang="en-US" altLang="zh-CN" dirty="0"/>
              <a:t>later)</a:t>
            </a:r>
            <a:endParaRPr lang="en-CN" dirty="0"/>
          </a:p>
          <a:p>
            <a:r>
              <a:rPr lang="en-CN" dirty="0"/>
              <a:t>'ORDER_TYPE_ID', 'BUNDLED', 'MAX_CONTRIBUTIONS_CAT_PCT', 'MILES_DISTANCE_STORE_CUST',</a:t>
            </a:r>
          </a:p>
          <a:p>
            <a:r>
              <a:rPr lang="en-CN" dirty="0"/>
              <a:t>                              'REQUESTED_ITEMS', 'PREV_100_TOTAL_DOLLARS', 'DOLLARS_BONUS', 'DOLLARS_PAY',</a:t>
            </a:r>
          </a:p>
          <a:p>
            <a:r>
              <a:rPr lang="en-CN" dirty="0"/>
              <a:t>                              'LOCAL_DELIVERY_WINDOW_HOUR', 'EXPLORE_WITH_OPTIONS', 'LIST', 'PCT_DAILY_NONFOOD_ITEMS',</a:t>
            </a:r>
          </a:p>
          <a:p>
            <a:r>
              <a:rPr lang="en-CN" dirty="0"/>
              <a:t>                              'PCT_EXPANDED_FOOD_ITEMS', 'PCT_GENERAL_MERCH_ITEMS'</a:t>
            </a:r>
          </a:p>
        </p:txBody>
      </p:sp>
      <p:pic>
        <p:nvPicPr>
          <p:cNvPr id="13" name="Picture 12">
            <a:extLst>
              <a:ext uri="{FF2B5EF4-FFF2-40B4-BE49-F238E27FC236}">
                <a16:creationId xmlns:a16="http://schemas.microsoft.com/office/drawing/2014/main" id="{73F03150-6C27-0E23-FB28-FFD378BD6DA2}"/>
              </a:ext>
            </a:extLst>
          </p:cNvPr>
          <p:cNvPicPr>
            <a:picLocks noChangeAspect="1"/>
          </p:cNvPicPr>
          <p:nvPr/>
        </p:nvPicPr>
        <p:blipFill>
          <a:blip r:embed="rId4"/>
          <a:stretch>
            <a:fillRect/>
          </a:stretch>
        </p:blipFill>
        <p:spPr>
          <a:xfrm>
            <a:off x="1692233" y="3027495"/>
            <a:ext cx="7772400" cy="989881"/>
          </a:xfrm>
          <a:prstGeom prst="rect">
            <a:avLst/>
          </a:prstGeom>
        </p:spPr>
      </p:pic>
    </p:spTree>
    <p:extLst>
      <p:ext uri="{BB962C8B-B14F-4D97-AF65-F5344CB8AC3E}">
        <p14:creationId xmlns:p14="http://schemas.microsoft.com/office/powerpoint/2010/main" val="362380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175788"/>
            <a:ext cx="8275923" cy="1015663"/>
            <a:chOff x="40098" y="379934"/>
            <a:chExt cx="5026242"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635865" y="425089"/>
              <a:ext cx="4430475" cy="84394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Int</a:t>
              </a:r>
              <a:r>
                <a:rPr lang="en-US" altLang="zh-CN" sz="3200" b="1" dirty="0">
                  <a:solidFill>
                    <a:srgbClr val="003C61"/>
                  </a:solidFill>
                  <a:latin typeface="Helvetica" pitchFamily="2" charset="0"/>
                  <a:ea typeface="+mj-ea"/>
                  <a:cs typeface="Times New Roman" panose="02020603050405020304" pitchFamily="18" charset="0"/>
                </a:rPr>
                <a:t>roduction</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New workers face a learning curve</a:t>
              </a: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01</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1014192"/>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7" name="Picture 6" descr="A person and person looking at a cellphone&#10;&#10;Description automatically generated">
            <a:extLst>
              <a:ext uri="{FF2B5EF4-FFF2-40B4-BE49-F238E27FC236}">
                <a16:creationId xmlns:a16="http://schemas.microsoft.com/office/drawing/2014/main" id="{78FFCC7A-55FC-50BC-5AE8-BF54F9A76BE1}"/>
              </a:ext>
            </a:extLst>
          </p:cNvPr>
          <p:cNvPicPr>
            <a:picLocks noChangeAspect="1"/>
          </p:cNvPicPr>
          <p:nvPr/>
        </p:nvPicPr>
        <p:blipFill>
          <a:blip r:embed="rId3"/>
          <a:stretch>
            <a:fillRect/>
          </a:stretch>
        </p:blipFill>
        <p:spPr>
          <a:xfrm rot="5400000">
            <a:off x="614232" y="1914913"/>
            <a:ext cx="5061413" cy="3796060"/>
          </a:xfrm>
          <a:prstGeom prst="rect">
            <a:avLst/>
          </a:prstGeom>
        </p:spPr>
      </p:pic>
      <p:pic>
        <p:nvPicPr>
          <p:cNvPr id="10" name="Picture 9" descr="A group of people standing outside of a store&#10;&#10;Description automatically generated">
            <a:extLst>
              <a:ext uri="{FF2B5EF4-FFF2-40B4-BE49-F238E27FC236}">
                <a16:creationId xmlns:a16="http://schemas.microsoft.com/office/drawing/2014/main" id="{AB412AC0-83E3-C7FC-FEEB-62E0D9AF97FE}"/>
              </a:ext>
            </a:extLst>
          </p:cNvPr>
          <p:cNvPicPr>
            <a:picLocks noChangeAspect="1"/>
          </p:cNvPicPr>
          <p:nvPr/>
        </p:nvPicPr>
        <p:blipFill rotWithShape="1">
          <a:blip r:embed="rId4"/>
          <a:srcRect l="8307" t="40776" r="37606"/>
          <a:stretch/>
        </p:blipFill>
        <p:spPr>
          <a:xfrm>
            <a:off x="5142016" y="1282236"/>
            <a:ext cx="6163162" cy="5061414"/>
          </a:xfrm>
          <a:prstGeom prst="rect">
            <a:avLst/>
          </a:prstGeom>
        </p:spPr>
      </p:pic>
      <p:sp>
        <p:nvSpPr>
          <p:cNvPr id="3" name="Rounded Rectangular Callout 2">
            <a:extLst>
              <a:ext uri="{FF2B5EF4-FFF2-40B4-BE49-F238E27FC236}">
                <a16:creationId xmlns:a16="http://schemas.microsoft.com/office/drawing/2014/main" id="{D1009E1A-1ABA-22B9-AB6F-8273A4F32347}"/>
              </a:ext>
            </a:extLst>
          </p:cNvPr>
          <p:cNvSpPr/>
          <p:nvPr/>
        </p:nvSpPr>
        <p:spPr>
          <a:xfrm rot="10800000">
            <a:off x="9701560" y="1548905"/>
            <a:ext cx="1981446" cy="517073"/>
          </a:xfrm>
          <a:prstGeom prst="wedgeRoundRectCallout">
            <a:avLst>
              <a:gd name="adj1" fmla="val 42792"/>
              <a:gd name="adj2" fmla="val -94181"/>
              <a:gd name="adj3" fmla="val 1666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id="{DCB009AC-CFDA-E646-339F-E26F7A1078F0}"/>
              </a:ext>
            </a:extLst>
          </p:cNvPr>
          <p:cNvSpPr txBox="1"/>
          <p:nvPr/>
        </p:nvSpPr>
        <p:spPr>
          <a:xfrm>
            <a:off x="9828350" y="1638168"/>
            <a:ext cx="1677062" cy="338554"/>
          </a:xfrm>
          <a:prstGeom prst="rect">
            <a:avLst/>
          </a:prstGeom>
          <a:noFill/>
        </p:spPr>
        <p:txBody>
          <a:bodyPr wrap="none" rtlCol="0">
            <a:spAutoFit/>
          </a:bodyPr>
          <a:lstStyle/>
          <a:p>
            <a:r>
              <a:rPr lang="en-US" sz="1600" dirty="0">
                <a:latin typeface="Calibri" panose="020F0502020204030204" pitchFamily="34" charset="0"/>
                <a:ea typeface="CMU Sans Serif Medium" panose="02000603000000000000" pitchFamily="2" charset="0"/>
                <a:cs typeface="Calibri" panose="020F0502020204030204" pitchFamily="34" charset="0"/>
              </a:rPr>
              <a:t>Really</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 struggling!</a:t>
            </a:r>
          </a:p>
        </p:txBody>
      </p:sp>
    </p:spTree>
    <p:extLst>
      <p:ext uri="{BB962C8B-B14F-4D97-AF65-F5344CB8AC3E}">
        <p14:creationId xmlns:p14="http://schemas.microsoft.com/office/powerpoint/2010/main" val="163131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9406785" cy="1015663"/>
            <a:chOff x="40098" y="379934"/>
            <a:chExt cx="9406785"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4" y="485338"/>
              <a:ext cx="8423539" cy="84388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Learning to Choose</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Better</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Tasks</a:t>
              </a:r>
              <a:endParaRPr lang="en-CN" sz="2800">
                <a:solidFill>
                  <a:srgbClr val="B16E02"/>
                </a:solidFill>
                <a:latin typeface="Helvetica" pitchFamily="2"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5" y="1154963"/>
            <a:ext cx="9619013" cy="954107"/>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Categorize</a:t>
            </a:r>
            <a:r>
              <a:rPr lang="zh-CN" altLang="en-US" sz="2800" dirty="0">
                <a:solidFill>
                  <a:srgbClr val="374151"/>
                </a:solidFill>
                <a:latin typeface="+mj-lt"/>
              </a:rPr>
              <a:t> </a:t>
            </a:r>
            <a:r>
              <a:rPr lang="en-US" altLang="zh-CN" sz="2800" dirty="0">
                <a:solidFill>
                  <a:srgbClr val="374151"/>
                </a:solidFill>
                <a:latin typeface="+mj-lt"/>
              </a:rPr>
              <a:t>workers</a:t>
            </a:r>
            <a:r>
              <a:rPr lang="zh-CN" altLang="en-US" sz="2800" dirty="0">
                <a:solidFill>
                  <a:srgbClr val="374151"/>
                </a:solidFill>
                <a:latin typeface="+mj-lt"/>
              </a:rPr>
              <a:t> </a:t>
            </a:r>
            <a:r>
              <a:rPr lang="en-US" altLang="zh-CN" sz="2800" dirty="0">
                <a:solidFill>
                  <a:srgbClr val="374151"/>
                </a:solidFill>
                <a:latin typeface="+mj-lt"/>
              </a:rPr>
              <a:t>based</a:t>
            </a:r>
            <a:r>
              <a:rPr lang="zh-CN" altLang="en-US" sz="2800" dirty="0">
                <a:solidFill>
                  <a:srgbClr val="374151"/>
                </a:solidFill>
                <a:latin typeface="+mj-lt"/>
              </a:rPr>
              <a:t> </a:t>
            </a:r>
            <a:r>
              <a:rPr lang="en-US" altLang="zh-CN" sz="2800" dirty="0">
                <a:solidFill>
                  <a:srgbClr val="374151"/>
                </a:solidFill>
                <a:latin typeface="+mj-lt"/>
              </a:rPr>
              <a:t>on</a:t>
            </a:r>
            <a:r>
              <a:rPr lang="zh-CN" altLang="en-US" sz="2800" dirty="0">
                <a:solidFill>
                  <a:srgbClr val="374151"/>
                </a:solidFill>
                <a:latin typeface="+mj-lt"/>
              </a:rPr>
              <a:t> </a:t>
            </a:r>
            <a:r>
              <a:rPr lang="en-US" altLang="zh-CN" sz="2800" dirty="0">
                <a:solidFill>
                  <a:srgbClr val="374151"/>
                </a:solidFill>
                <a:latin typeface="+mj-lt"/>
              </a:rPr>
              <a:t>items</a:t>
            </a:r>
            <a:r>
              <a:rPr lang="zh-CN" altLang="en-US" sz="2800" dirty="0">
                <a:solidFill>
                  <a:srgbClr val="374151"/>
                </a:solidFill>
                <a:latin typeface="+mj-lt"/>
              </a:rPr>
              <a:t> </a:t>
            </a:r>
            <a:r>
              <a:rPr lang="en-US" altLang="zh-CN" sz="2800" dirty="0">
                <a:solidFill>
                  <a:srgbClr val="374151"/>
                </a:solidFill>
                <a:latin typeface="+mj-lt"/>
              </a:rPr>
              <a:t>picked</a:t>
            </a:r>
            <a:r>
              <a:rPr lang="zh-CN" altLang="en-US" sz="2800" dirty="0">
                <a:solidFill>
                  <a:srgbClr val="374151"/>
                </a:solidFill>
                <a:latin typeface="+mj-lt"/>
              </a:rPr>
              <a:t> </a:t>
            </a:r>
            <a:r>
              <a:rPr lang="en-US" altLang="zh-CN" sz="2800" dirty="0">
                <a:solidFill>
                  <a:srgbClr val="374151"/>
                </a:solidFill>
                <a:latin typeface="+mj-lt"/>
              </a:rPr>
              <a:t>per</a:t>
            </a:r>
            <a:r>
              <a:rPr lang="zh-CN" altLang="en-US" sz="2800" dirty="0">
                <a:solidFill>
                  <a:srgbClr val="374151"/>
                </a:solidFill>
                <a:latin typeface="+mj-lt"/>
              </a:rPr>
              <a:t> </a:t>
            </a:r>
            <a:r>
              <a:rPr lang="en-US" altLang="zh-CN" sz="2800" dirty="0">
                <a:solidFill>
                  <a:srgbClr val="374151"/>
                </a:solidFill>
                <a:latin typeface="+mj-lt"/>
              </a:rPr>
              <a:t>hour</a:t>
            </a:r>
            <a:r>
              <a:rPr lang="zh-CN" altLang="en-US" sz="2800" dirty="0">
                <a:solidFill>
                  <a:srgbClr val="374151"/>
                </a:solidFill>
                <a:latin typeface="+mj-lt"/>
              </a:rPr>
              <a:t> </a:t>
            </a:r>
            <a:r>
              <a:rPr lang="en-US" altLang="zh-CN" sz="2800" dirty="0">
                <a:solidFill>
                  <a:srgbClr val="374151"/>
                </a:solidFill>
                <a:latin typeface="+mj-lt"/>
              </a:rPr>
              <a:t>and</a:t>
            </a:r>
            <a:r>
              <a:rPr lang="zh-CN" altLang="en-US" sz="2800" dirty="0">
                <a:solidFill>
                  <a:srgbClr val="374151"/>
                </a:solidFill>
                <a:latin typeface="+mj-lt"/>
              </a:rPr>
              <a:t> </a:t>
            </a:r>
            <a:r>
              <a:rPr lang="en-US" altLang="zh-CN" sz="2800" dirty="0">
                <a:solidFill>
                  <a:srgbClr val="374151"/>
                </a:solidFill>
                <a:latin typeface="+mj-lt"/>
              </a:rPr>
              <a:t>fit</a:t>
            </a:r>
            <a:r>
              <a:rPr lang="zh-CN" altLang="en-US" sz="2800" dirty="0">
                <a:solidFill>
                  <a:srgbClr val="374151"/>
                </a:solidFill>
                <a:latin typeface="+mj-lt"/>
              </a:rPr>
              <a:t> </a:t>
            </a:r>
            <a:r>
              <a:rPr lang="en-US" altLang="zh-CN" sz="2800" dirty="0">
                <a:solidFill>
                  <a:srgbClr val="374151"/>
                </a:solidFill>
                <a:latin typeface="+mj-lt"/>
              </a:rPr>
              <a:t>choice</a:t>
            </a:r>
            <a:r>
              <a:rPr lang="zh-CN" altLang="en-US" sz="2800" dirty="0">
                <a:solidFill>
                  <a:srgbClr val="374151"/>
                </a:solidFill>
                <a:latin typeface="+mj-lt"/>
              </a:rPr>
              <a:t> </a:t>
            </a:r>
            <a:r>
              <a:rPr lang="en-US" altLang="zh-CN" sz="2800" dirty="0">
                <a:solidFill>
                  <a:srgbClr val="374151"/>
                </a:solidFill>
                <a:latin typeface="+mj-lt"/>
              </a:rPr>
              <a:t>set</a:t>
            </a:r>
            <a:r>
              <a:rPr lang="zh-CN" altLang="en-US" sz="2800" dirty="0">
                <a:solidFill>
                  <a:srgbClr val="374151"/>
                </a:solidFill>
                <a:latin typeface="+mj-lt"/>
              </a:rPr>
              <a:t> </a:t>
            </a:r>
            <a:r>
              <a:rPr lang="en-US" altLang="zh-CN" sz="2800" dirty="0">
                <a:solidFill>
                  <a:srgbClr val="374151"/>
                </a:solidFill>
                <a:latin typeface="+mj-lt"/>
              </a:rPr>
              <a:t>data</a:t>
            </a:r>
            <a:r>
              <a:rPr lang="zh-CN" altLang="en-US" sz="2800" dirty="0">
                <a:solidFill>
                  <a:srgbClr val="374151"/>
                </a:solidFill>
                <a:latin typeface="+mj-lt"/>
              </a:rPr>
              <a:t> </a:t>
            </a:r>
            <a:r>
              <a:rPr lang="en-US" altLang="zh-CN" sz="2800" dirty="0">
                <a:solidFill>
                  <a:srgbClr val="374151"/>
                </a:solidFill>
                <a:latin typeface="+mj-lt"/>
              </a:rPr>
              <a:t>into</a:t>
            </a:r>
            <a:r>
              <a:rPr lang="zh-CN" altLang="en-US" sz="2800" dirty="0">
                <a:solidFill>
                  <a:srgbClr val="374151"/>
                </a:solidFill>
                <a:latin typeface="+mj-lt"/>
              </a:rPr>
              <a:t> </a:t>
            </a:r>
            <a:r>
              <a:rPr lang="en-US" altLang="zh-CN" sz="2800" dirty="0">
                <a:solidFill>
                  <a:srgbClr val="374151"/>
                </a:solidFill>
                <a:latin typeface="+mj-lt"/>
              </a:rPr>
              <a:t>a</a:t>
            </a:r>
            <a:r>
              <a:rPr lang="zh-CN" altLang="en-US" sz="2800" dirty="0">
                <a:solidFill>
                  <a:srgbClr val="374151"/>
                </a:solidFill>
                <a:latin typeface="+mj-lt"/>
              </a:rPr>
              <a:t> </a:t>
            </a:r>
            <a:r>
              <a:rPr lang="en-US" altLang="zh-CN" sz="2800" dirty="0">
                <a:solidFill>
                  <a:srgbClr val="374151"/>
                </a:solidFill>
                <a:latin typeface="+mj-lt"/>
              </a:rPr>
              <a:t>MNL</a:t>
            </a:r>
            <a:r>
              <a:rPr lang="zh-CN" altLang="en-US" sz="2800" dirty="0">
                <a:solidFill>
                  <a:srgbClr val="374151"/>
                </a:solidFill>
                <a:latin typeface="+mj-lt"/>
              </a:rPr>
              <a:t> </a:t>
            </a:r>
            <a:r>
              <a:rPr lang="en-US" altLang="zh-CN" sz="2800" dirty="0">
                <a:solidFill>
                  <a:srgbClr val="374151"/>
                </a:solidFill>
                <a:latin typeface="+mj-lt"/>
              </a:rPr>
              <a:t>model:</a:t>
            </a:r>
          </a:p>
        </p:txBody>
      </p:sp>
      <p:graphicFrame>
        <p:nvGraphicFramePr>
          <p:cNvPr id="5" name="Table 4">
            <a:extLst>
              <a:ext uri="{FF2B5EF4-FFF2-40B4-BE49-F238E27FC236}">
                <a16:creationId xmlns:a16="http://schemas.microsoft.com/office/drawing/2014/main" id="{274D24C4-CE2C-2240-BC79-71F349760358}"/>
              </a:ext>
            </a:extLst>
          </p:cNvPr>
          <p:cNvGraphicFramePr>
            <a:graphicFrameLocks noGrp="1"/>
          </p:cNvGraphicFramePr>
          <p:nvPr/>
        </p:nvGraphicFramePr>
        <p:xfrm>
          <a:off x="5883232" y="2092758"/>
          <a:ext cx="4407726" cy="1835085"/>
        </p:xfrm>
        <a:graphic>
          <a:graphicData uri="http://schemas.openxmlformats.org/drawingml/2006/table">
            <a:tbl>
              <a:tblPr firstRow="1" bandRow="1">
                <a:tableStyleId>{5C22544A-7EE6-4342-B048-85BDC9FD1C3A}</a:tableStyleId>
              </a:tblPr>
              <a:tblGrid>
                <a:gridCol w="1469242">
                  <a:extLst>
                    <a:ext uri="{9D8B030D-6E8A-4147-A177-3AD203B41FA5}">
                      <a16:colId xmlns:a16="http://schemas.microsoft.com/office/drawing/2014/main" val="1027535384"/>
                    </a:ext>
                  </a:extLst>
                </a:gridCol>
                <a:gridCol w="1469242">
                  <a:extLst>
                    <a:ext uri="{9D8B030D-6E8A-4147-A177-3AD203B41FA5}">
                      <a16:colId xmlns:a16="http://schemas.microsoft.com/office/drawing/2014/main" val="3715516194"/>
                    </a:ext>
                  </a:extLst>
                </a:gridCol>
                <a:gridCol w="1469242">
                  <a:extLst>
                    <a:ext uri="{9D8B030D-6E8A-4147-A177-3AD203B41FA5}">
                      <a16:colId xmlns:a16="http://schemas.microsoft.com/office/drawing/2014/main" val="3052228784"/>
                    </a:ext>
                  </a:extLst>
                </a:gridCol>
              </a:tblGrid>
              <a:tr h="611695">
                <a:tc>
                  <a:txBody>
                    <a:bodyPr/>
                    <a:lstStyle/>
                    <a:p>
                      <a:r>
                        <a:rPr lang="en-CN" sz="1700" dirty="0"/>
                        <a:t>Start\End</a:t>
                      </a:r>
                    </a:p>
                    <a:p>
                      <a:r>
                        <a:rPr lang="en-US" altLang="zh-CN" sz="1700" dirty="0"/>
                        <a:t>List</a:t>
                      </a:r>
                      <a:endParaRPr lang="en-CN" sz="1700" dirty="0"/>
                    </a:p>
                  </a:txBody>
                  <a:tcPr marT="41564" marB="41564"/>
                </a:tc>
                <a:tc>
                  <a:txBody>
                    <a:bodyPr/>
                    <a:lstStyle/>
                    <a:p>
                      <a:r>
                        <a:rPr lang="en-CN" sz="1700" dirty="0"/>
                        <a:t>Low</a:t>
                      </a:r>
                    </a:p>
                  </a:txBody>
                  <a:tcPr marT="41564" marB="41564"/>
                </a:tc>
                <a:tc>
                  <a:txBody>
                    <a:bodyPr/>
                    <a:lstStyle/>
                    <a:p>
                      <a:r>
                        <a:rPr lang="en-CN" sz="1700" dirty="0"/>
                        <a:t>High</a:t>
                      </a:r>
                    </a:p>
                  </a:txBody>
                  <a:tcPr marT="41564" marB="41564"/>
                </a:tc>
                <a:extLst>
                  <a:ext uri="{0D108BD9-81ED-4DB2-BD59-A6C34878D82A}">
                    <a16:rowId xmlns:a16="http://schemas.microsoft.com/office/drawing/2014/main" val="2924446280"/>
                  </a:ext>
                </a:extLst>
              </a:tr>
              <a:tr h="6116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1700" dirty="0"/>
                        <a:t>Low</a:t>
                      </a:r>
                      <a:r>
                        <a:rPr lang="en-US" altLang="zh-CN" sz="1700" dirty="0"/>
                        <a:t>-First</a:t>
                      </a:r>
                      <a:r>
                        <a:rPr lang="zh-CN" altLang="en-US" sz="1700" dirty="0"/>
                        <a:t> </a:t>
                      </a:r>
                      <a:r>
                        <a:rPr lang="en-US" altLang="zh-CN" sz="1700" dirty="0"/>
                        <a:t>100</a:t>
                      </a:r>
                    </a:p>
                    <a:p>
                      <a:endParaRPr lang="en-CN" sz="1700" dirty="0"/>
                    </a:p>
                  </a:txBody>
                  <a:tcPr marT="41564" marB="41564"/>
                </a:tc>
                <a:tc>
                  <a:txBody>
                    <a:bodyPr/>
                    <a:lstStyle/>
                    <a:p>
                      <a:r>
                        <a:rPr lang="en-CN" sz="1700" kern="1200" dirty="0">
                          <a:solidFill>
                            <a:schemeClr val="dk1"/>
                          </a:solidFill>
                          <a:effectLst/>
                          <a:latin typeface="+mn-lt"/>
                          <a:ea typeface="+mn-ea"/>
                          <a:cs typeface="+mn-cs"/>
                        </a:rPr>
                        <a:t>1.0781</a:t>
                      </a:r>
                      <a:endParaRPr lang="en-CN" sz="1700" dirty="0">
                        <a:effectLst/>
                      </a:endParaRPr>
                    </a:p>
                  </a:txBody>
                  <a:tcPr marT="41564" marB="41564"/>
                </a:tc>
                <a:tc>
                  <a:txBody>
                    <a:bodyPr/>
                    <a:lstStyle/>
                    <a:p>
                      <a:r>
                        <a:rPr lang="en-CN" sz="1700" kern="1200" dirty="0">
                          <a:solidFill>
                            <a:schemeClr val="dk1"/>
                          </a:solidFill>
                          <a:effectLst/>
                          <a:latin typeface="+mn-lt"/>
                          <a:ea typeface="+mn-ea"/>
                          <a:cs typeface="+mn-cs"/>
                        </a:rPr>
                        <a:t>0.9728</a:t>
                      </a:r>
                      <a:endParaRPr lang="en-CN" sz="1700" dirty="0">
                        <a:effectLst/>
                      </a:endParaRPr>
                    </a:p>
                  </a:txBody>
                  <a:tcPr marT="41564" marB="41564"/>
                </a:tc>
                <a:extLst>
                  <a:ext uri="{0D108BD9-81ED-4DB2-BD59-A6C34878D82A}">
                    <a16:rowId xmlns:a16="http://schemas.microsoft.com/office/drawing/2014/main" val="2879161420"/>
                  </a:ext>
                </a:extLst>
              </a:tr>
              <a:tr h="6116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Low-Sec</a:t>
                      </a:r>
                      <a:r>
                        <a:rPr lang="zh-CN" altLang="en-US" sz="1700" dirty="0"/>
                        <a:t> </a:t>
                      </a:r>
                      <a:r>
                        <a:rPr lang="en-US" altLang="zh-CN" sz="1700" dirty="0"/>
                        <a:t>100</a:t>
                      </a:r>
                    </a:p>
                    <a:p>
                      <a:endParaRPr lang="en-CN" sz="1700" dirty="0"/>
                    </a:p>
                  </a:txBody>
                  <a:tcPr marT="41564" marB="41564"/>
                </a:tc>
                <a:tc>
                  <a:txBody>
                    <a:bodyPr/>
                    <a:lstStyle/>
                    <a:p>
                      <a:r>
                        <a:rPr lang="en-CN" sz="1700" kern="1200" dirty="0">
                          <a:solidFill>
                            <a:srgbClr val="FF0000"/>
                          </a:solidFill>
                          <a:effectLst/>
                          <a:latin typeface="+mn-lt"/>
                          <a:ea typeface="+mn-ea"/>
                          <a:cs typeface="+mn-cs"/>
                        </a:rPr>
                        <a:t>0.0521</a:t>
                      </a:r>
                      <a:endParaRPr lang="en-CN" sz="1700" dirty="0">
                        <a:solidFill>
                          <a:srgbClr val="FF0000"/>
                        </a:solidFill>
                        <a:effectLst/>
                      </a:endParaRPr>
                    </a:p>
                  </a:txBody>
                  <a:tcPr marT="41564" marB="41564"/>
                </a:tc>
                <a:tc>
                  <a:txBody>
                    <a:bodyPr/>
                    <a:lstStyle/>
                    <a:p>
                      <a:r>
                        <a:rPr lang="en-CN" sz="1700" kern="1200" dirty="0">
                          <a:solidFill>
                            <a:srgbClr val="FF0000"/>
                          </a:solidFill>
                          <a:effectLst/>
                          <a:latin typeface="+mn-lt"/>
                          <a:ea typeface="+mn-ea"/>
                          <a:cs typeface="+mn-cs"/>
                        </a:rPr>
                        <a:t>-0.6155</a:t>
                      </a:r>
                      <a:endParaRPr lang="en-CN" sz="1700" dirty="0">
                        <a:solidFill>
                          <a:srgbClr val="FF0000"/>
                        </a:solidFill>
                        <a:effectLst/>
                      </a:endParaRPr>
                    </a:p>
                  </a:txBody>
                  <a:tcPr marT="41564" marB="41564"/>
                </a:tc>
                <a:extLst>
                  <a:ext uri="{0D108BD9-81ED-4DB2-BD59-A6C34878D82A}">
                    <a16:rowId xmlns:a16="http://schemas.microsoft.com/office/drawing/2014/main" val="3055685892"/>
                  </a:ext>
                </a:extLst>
              </a:tr>
            </a:tbl>
          </a:graphicData>
        </a:graphic>
      </p:graphicFrame>
      <p:graphicFrame>
        <p:nvGraphicFramePr>
          <p:cNvPr id="7" name="Table 6">
            <a:extLst>
              <a:ext uri="{FF2B5EF4-FFF2-40B4-BE49-F238E27FC236}">
                <a16:creationId xmlns:a16="http://schemas.microsoft.com/office/drawing/2014/main" id="{F6F63B8A-F10A-1668-4FB4-4F1C32404E3E}"/>
              </a:ext>
            </a:extLst>
          </p:cNvPr>
          <p:cNvGraphicFramePr>
            <a:graphicFrameLocks noGrp="1"/>
          </p:cNvGraphicFramePr>
          <p:nvPr/>
        </p:nvGraphicFramePr>
        <p:xfrm>
          <a:off x="952015" y="2076640"/>
          <a:ext cx="4407726" cy="1835085"/>
        </p:xfrm>
        <a:graphic>
          <a:graphicData uri="http://schemas.openxmlformats.org/drawingml/2006/table">
            <a:tbl>
              <a:tblPr firstRow="1" bandRow="1">
                <a:tableStyleId>{5C22544A-7EE6-4342-B048-85BDC9FD1C3A}</a:tableStyleId>
              </a:tblPr>
              <a:tblGrid>
                <a:gridCol w="1469242">
                  <a:extLst>
                    <a:ext uri="{9D8B030D-6E8A-4147-A177-3AD203B41FA5}">
                      <a16:colId xmlns:a16="http://schemas.microsoft.com/office/drawing/2014/main" val="1027535384"/>
                    </a:ext>
                  </a:extLst>
                </a:gridCol>
                <a:gridCol w="1469242">
                  <a:extLst>
                    <a:ext uri="{9D8B030D-6E8A-4147-A177-3AD203B41FA5}">
                      <a16:colId xmlns:a16="http://schemas.microsoft.com/office/drawing/2014/main" val="3715516194"/>
                    </a:ext>
                  </a:extLst>
                </a:gridCol>
                <a:gridCol w="1469242">
                  <a:extLst>
                    <a:ext uri="{9D8B030D-6E8A-4147-A177-3AD203B41FA5}">
                      <a16:colId xmlns:a16="http://schemas.microsoft.com/office/drawing/2014/main" val="3052228784"/>
                    </a:ext>
                  </a:extLst>
                </a:gridCol>
              </a:tblGrid>
              <a:tr h="611695">
                <a:tc>
                  <a:txBody>
                    <a:bodyPr/>
                    <a:lstStyle/>
                    <a:p>
                      <a:r>
                        <a:rPr lang="en-CN" sz="1700" dirty="0"/>
                        <a:t>Start\End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Bundled</a:t>
                      </a:r>
                      <a:endParaRPr lang="en-CN" sz="1700" dirty="0"/>
                    </a:p>
                  </a:txBody>
                  <a:tcPr marT="41564" marB="41564"/>
                </a:tc>
                <a:tc>
                  <a:txBody>
                    <a:bodyPr/>
                    <a:lstStyle/>
                    <a:p>
                      <a:r>
                        <a:rPr lang="en-CN" sz="1700" dirty="0"/>
                        <a:t>Low</a:t>
                      </a:r>
                    </a:p>
                  </a:txBody>
                  <a:tcPr marT="41564" marB="41564"/>
                </a:tc>
                <a:tc>
                  <a:txBody>
                    <a:bodyPr/>
                    <a:lstStyle/>
                    <a:p>
                      <a:r>
                        <a:rPr lang="en-CN" sz="1700" dirty="0">
                          <a:solidFill>
                            <a:schemeClr val="bg1"/>
                          </a:solidFill>
                        </a:rPr>
                        <a:t>High</a:t>
                      </a:r>
                    </a:p>
                  </a:txBody>
                  <a:tcPr marT="41564" marB="41564"/>
                </a:tc>
                <a:extLst>
                  <a:ext uri="{0D108BD9-81ED-4DB2-BD59-A6C34878D82A}">
                    <a16:rowId xmlns:a16="http://schemas.microsoft.com/office/drawing/2014/main" val="2924446280"/>
                  </a:ext>
                </a:extLst>
              </a:tr>
              <a:tr h="611695">
                <a:tc>
                  <a:txBody>
                    <a:bodyPr/>
                    <a:lstStyle/>
                    <a:p>
                      <a:r>
                        <a:rPr lang="en-CN" sz="1700" dirty="0"/>
                        <a:t>Low</a:t>
                      </a:r>
                      <a:r>
                        <a:rPr lang="en-US" altLang="zh-CN" sz="1700" dirty="0"/>
                        <a:t>-First</a:t>
                      </a:r>
                      <a:r>
                        <a:rPr lang="zh-CN" altLang="en-US" sz="1700" dirty="0"/>
                        <a:t> </a:t>
                      </a:r>
                      <a:r>
                        <a:rPr lang="en-US" altLang="zh-CN" sz="1700" dirty="0"/>
                        <a:t>100</a:t>
                      </a:r>
                    </a:p>
                  </a:txBody>
                  <a:tcPr marT="41564" marB="41564"/>
                </a:tc>
                <a:tc>
                  <a:txBody>
                    <a:bodyPr/>
                    <a:lstStyle/>
                    <a:p>
                      <a:r>
                        <a:rPr lang="en-CN" sz="1700" kern="1200" dirty="0">
                          <a:solidFill>
                            <a:schemeClr val="dk1"/>
                          </a:solidFill>
                          <a:effectLst/>
                          <a:latin typeface="+mn-lt"/>
                          <a:ea typeface="+mn-ea"/>
                          <a:cs typeface="+mn-cs"/>
                        </a:rPr>
                        <a:t>-0.3453</a:t>
                      </a:r>
                      <a:endParaRPr lang="en-CN" sz="1700" dirty="0">
                        <a:effectLst/>
                      </a:endParaRPr>
                    </a:p>
                    <a:p>
                      <a:r>
                        <a:rPr lang="en-CN" sz="1700" dirty="0"/>
                        <a:t> </a:t>
                      </a:r>
                    </a:p>
                  </a:txBody>
                  <a:tcPr marT="41564" marB="41564"/>
                </a:tc>
                <a:tc>
                  <a:txBody>
                    <a:bodyPr/>
                    <a:lstStyle/>
                    <a:p>
                      <a:r>
                        <a:rPr lang="en-CN" sz="1700" dirty="0">
                          <a:solidFill>
                            <a:srgbClr val="FF0000"/>
                          </a:solidFill>
                        </a:rPr>
                        <a:t> </a:t>
                      </a:r>
                      <a:r>
                        <a:rPr lang="en-CN" sz="1700" kern="1200" dirty="0">
                          <a:solidFill>
                            <a:schemeClr val="dk1"/>
                          </a:solidFill>
                          <a:effectLst/>
                          <a:latin typeface="+mn-lt"/>
                          <a:ea typeface="+mn-ea"/>
                          <a:cs typeface="+mn-cs"/>
                        </a:rPr>
                        <a:t>-0.4608</a:t>
                      </a:r>
                      <a:endParaRPr lang="en-CN" sz="1700" dirty="0">
                        <a:effectLst/>
                      </a:endParaRPr>
                    </a:p>
                    <a:p>
                      <a:endParaRPr lang="en-CN" sz="1700" dirty="0">
                        <a:solidFill>
                          <a:srgbClr val="FF0000"/>
                        </a:solidFill>
                      </a:endParaRPr>
                    </a:p>
                  </a:txBody>
                  <a:tcPr marT="41564" marB="41564"/>
                </a:tc>
                <a:extLst>
                  <a:ext uri="{0D108BD9-81ED-4DB2-BD59-A6C34878D82A}">
                    <a16:rowId xmlns:a16="http://schemas.microsoft.com/office/drawing/2014/main" val="2879161420"/>
                  </a:ext>
                </a:extLst>
              </a:tr>
              <a:tr h="611695">
                <a:tc>
                  <a:txBody>
                    <a:bodyPr/>
                    <a:lstStyle/>
                    <a:p>
                      <a:r>
                        <a:rPr lang="en-US" altLang="zh-CN" sz="1700" dirty="0"/>
                        <a:t>Low-Sec</a:t>
                      </a:r>
                      <a:r>
                        <a:rPr lang="zh-CN" altLang="en-US" sz="1700" dirty="0"/>
                        <a:t> </a:t>
                      </a:r>
                      <a:r>
                        <a:rPr lang="en-US" altLang="zh-CN" sz="1700" dirty="0"/>
                        <a:t>100</a:t>
                      </a:r>
                      <a:endParaRPr lang="en-CN" sz="1700" dirty="0"/>
                    </a:p>
                  </a:txBody>
                  <a:tcPr marT="41564" marB="41564"/>
                </a:tc>
                <a:tc>
                  <a:txBody>
                    <a:bodyPr/>
                    <a:lstStyle/>
                    <a:p>
                      <a:r>
                        <a:rPr lang="en-CN" sz="1700" kern="1200" dirty="0">
                          <a:solidFill>
                            <a:srgbClr val="FF0000"/>
                          </a:solidFill>
                          <a:effectLst/>
                          <a:latin typeface="+mn-lt"/>
                          <a:ea typeface="+mn-ea"/>
                          <a:cs typeface="+mn-cs"/>
                        </a:rPr>
                        <a:t>-0.0835</a:t>
                      </a:r>
                      <a:endParaRPr lang="en-CN" sz="1700" dirty="0">
                        <a:solidFill>
                          <a:srgbClr val="FF0000"/>
                        </a:solidFill>
                        <a:effectLst/>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1700" dirty="0">
                          <a:solidFill>
                            <a:srgbClr val="FF0000"/>
                          </a:solidFill>
                        </a:rPr>
                        <a:t> </a:t>
                      </a:r>
                      <a:r>
                        <a:rPr lang="en-CN" sz="1700" kern="1200" dirty="0">
                          <a:solidFill>
                            <a:srgbClr val="FF0000"/>
                          </a:solidFill>
                          <a:effectLst/>
                          <a:latin typeface="+mn-lt"/>
                          <a:ea typeface="+mn-ea"/>
                          <a:cs typeface="+mn-cs"/>
                        </a:rPr>
                        <a:t>-0.2564</a:t>
                      </a:r>
                      <a:endParaRPr lang="en-CN" sz="1700" dirty="0">
                        <a:solidFill>
                          <a:srgbClr val="FF0000"/>
                        </a:solidFill>
                        <a:effectLst/>
                      </a:endParaRPr>
                    </a:p>
                    <a:p>
                      <a:endParaRPr lang="en-CN" sz="1700" dirty="0">
                        <a:solidFill>
                          <a:srgbClr val="FF0000"/>
                        </a:solidFill>
                      </a:endParaRPr>
                    </a:p>
                  </a:txBody>
                  <a:tcPr marT="41564" marB="41564"/>
                </a:tc>
                <a:extLst>
                  <a:ext uri="{0D108BD9-81ED-4DB2-BD59-A6C34878D82A}">
                    <a16:rowId xmlns:a16="http://schemas.microsoft.com/office/drawing/2014/main" val="2362748640"/>
                  </a:ext>
                </a:extLst>
              </a:tr>
            </a:tbl>
          </a:graphicData>
        </a:graphic>
      </p:graphicFrame>
      <p:sp>
        <p:nvSpPr>
          <p:cNvPr id="8" name="TextBox 7">
            <a:extLst>
              <a:ext uri="{FF2B5EF4-FFF2-40B4-BE49-F238E27FC236}">
                <a16:creationId xmlns:a16="http://schemas.microsoft.com/office/drawing/2014/main" id="{68735A53-4E58-1CB5-2960-9A6C0B3F95D4}"/>
              </a:ext>
            </a:extLst>
          </p:cNvPr>
          <p:cNvSpPr txBox="1"/>
          <p:nvPr/>
        </p:nvSpPr>
        <p:spPr>
          <a:xfrm>
            <a:off x="671944" y="4478074"/>
            <a:ext cx="9619013" cy="954107"/>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Improved</a:t>
            </a:r>
            <a:r>
              <a:rPr lang="zh-CN" altLang="en-US" sz="2800" dirty="0">
                <a:solidFill>
                  <a:srgbClr val="374151"/>
                </a:solidFill>
                <a:latin typeface="+mj-lt"/>
              </a:rPr>
              <a:t> </a:t>
            </a:r>
            <a:r>
              <a:rPr lang="en-US" altLang="zh-CN" sz="2800" dirty="0">
                <a:solidFill>
                  <a:srgbClr val="374151"/>
                </a:solidFill>
                <a:latin typeface="+mj-lt"/>
              </a:rPr>
              <a:t>workers</a:t>
            </a:r>
            <a:r>
              <a:rPr lang="zh-CN" altLang="en-US" sz="2800" dirty="0">
                <a:solidFill>
                  <a:srgbClr val="374151"/>
                </a:solidFill>
                <a:latin typeface="+mj-lt"/>
              </a:rPr>
              <a:t> </a:t>
            </a:r>
            <a:r>
              <a:rPr lang="en-US" altLang="zh-CN" sz="2800" dirty="0">
                <a:solidFill>
                  <a:srgbClr val="374151"/>
                </a:solidFill>
                <a:latin typeface="+mj-lt"/>
              </a:rPr>
              <a:t>choose</a:t>
            </a:r>
            <a:r>
              <a:rPr lang="zh-CN" altLang="en-US" sz="2800" dirty="0">
                <a:solidFill>
                  <a:srgbClr val="374151"/>
                </a:solidFill>
                <a:latin typeface="+mj-lt"/>
              </a:rPr>
              <a:t> </a:t>
            </a:r>
            <a:r>
              <a:rPr lang="en-US" altLang="zh-CN" sz="2800" dirty="0">
                <a:solidFill>
                  <a:srgbClr val="374151"/>
                </a:solidFill>
                <a:latin typeface="+mj-lt"/>
              </a:rPr>
              <a:t>less</a:t>
            </a:r>
            <a:r>
              <a:rPr lang="zh-CN" altLang="en-US" sz="2800" dirty="0">
                <a:solidFill>
                  <a:srgbClr val="374151"/>
                </a:solidFill>
                <a:latin typeface="+mj-lt"/>
              </a:rPr>
              <a:t> </a:t>
            </a:r>
            <a:r>
              <a:rPr lang="en-US" altLang="zh-CN" sz="2800" dirty="0">
                <a:solidFill>
                  <a:srgbClr val="374151"/>
                </a:solidFill>
                <a:latin typeface="+mj-lt"/>
              </a:rPr>
              <a:t>platform</a:t>
            </a:r>
            <a:r>
              <a:rPr lang="zh-CN" altLang="en-US" sz="2800" dirty="0">
                <a:solidFill>
                  <a:srgbClr val="374151"/>
                </a:solidFill>
                <a:latin typeface="+mj-lt"/>
              </a:rPr>
              <a:t> </a:t>
            </a:r>
            <a:r>
              <a:rPr lang="en-US" altLang="zh-CN" sz="2800" dirty="0">
                <a:solidFill>
                  <a:srgbClr val="374151"/>
                </a:solidFill>
                <a:latin typeface="+mj-lt"/>
              </a:rPr>
              <a:t>bundled</a:t>
            </a:r>
            <a:r>
              <a:rPr lang="zh-CN" altLang="en-US" sz="2800" dirty="0">
                <a:solidFill>
                  <a:srgbClr val="374151"/>
                </a:solidFill>
                <a:latin typeface="+mj-lt"/>
              </a:rPr>
              <a:t> </a:t>
            </a:r>
            <a:r>
              <a:rPr lang="en-US" altLang="zh-CN" sz="2800" dirty="0">
                <a:solidFill>
                  <a:srgbClr val="374151"/>
                </a:solidFill>
                <a:latin typeface="+mj-lt"/>
              </a:rPr>
              <a:t>data</a:t>
            </a:r>
            <a:r>
              <a:rPr lang="zh-CN" altLang="en-US" sz="2800" dirty="0">
                <a:solidFill>
                  <a:srgbClr val="374151"/>
                </a:solidFill>
                <a:latin typeface="+mj-lt"/>
              </a:rPr>
              <a:t> </a:t>
            </a:r>
            <a:r>
              <a:rPr lang="en-US" altLang="zh-CN" sz="2800" dirty="0">
                <a:solidFill>
                  <a:srgbClr val="374151"/>
                </a:solidFill>
                <a:latin typeface="+mj-lt"/>
              </a:rPr>
              <a:t>and</a:t>
            </a:r>
            <a:r>
              <a:rPr lang="zh-CN" altLang="en-US" sz="2800" dirty="0">
                <a:solidFill>
                  <a:srgbClr val="374151"/>
                </a:solidFill>
                <a:latin typeface="+mj-lt"/>
              </a:rPr>
              <a:t> </a:t>
            </a:r>
            <a:r>
              <a:rPr lang="en-US" altLang="zh-CN" sz="2800" dirty="0">
                <a:solidFill>
                  <a:srgbClr val="374151"/>
                </a:solidFill>
                <a:latin typeface="+mj-lt"/>
              </a:rPr>
              <a:t>choose</a:t>
            </a:r>
            <a:r>
              <a:rPr lang="zh-CN" altLang="en-US" sz="2800" dirty="0">
                <a:solidFill>
                  <a:srgbClr val="374151"/>
                </a:solidFill>
                <a:latin typeface="+mj-lt"/>
              </a:rPr>
              <a:t> </a:t>
            </a:r>
            <a:r>
              <a:rPr lang="en-US" altLang="zh-CN" sz="2800" dirty="0">
                <a:solidFill>
                  <a:srgbClr val="374151"/>
                </a:solidFill>
                <a:latin typeface="+mj-lt"/>
              </a:rPr>
              <a:t>less</a:t>
            </a:r>
            <a:r>
              <a:rPr lang="zh-CN" altLang="en-US" sz="2800" dirty="0">
                <a:solidFill>
                  <a:srgbClr val="374151"/>
                </a:solidFill>
                <a:latin typeface="+mj-lt"/>
              </a:rPr>
              <a:t> </a:t>
            </a:r>
            <a:r>
              <a:rPr lang="en-US" altLang="zh-CN" sz="2800" dirty="0">
                <a:solidFill>
                  <a:srgbClr val="374151"/>
                </a:solidFill>
                <a:latin typeface="+mj-lt"/>
              </a:rPr>
              <a:t>with</a:t>
            </a:r>
            <a:r>
              <a:rPr lang="zh-CN" altLang="en-US" sz="2800" dirty="0">
                <a:solidFill>
                  <a:srgbClr val="374151"/>
                </a:solidFill>
                <a:latin typeface="+mj-lt"/>
              </a:rPr>
              <a:t> </a:t>
            </a:r>
            <a:r>
              <a:rPr lang="en-US" altLang="zh-CN" sz="2800" dirty="0">
                <a:solidFill>
                  <a:srgbClr val="374151"/>
                </a:solidFill>
                <a:latin typeface="+mj-lt"/>
              </a:rPr>
              <a:t>recommendations</a:t>
            </a:r>
          </a:p>
        </p:txBody>
      </p:sp>
    </p:spTree>
    <p:extLst>
      <p:ext uri="{BB962C8B-B14F-4D97-AF65-F5344CB8AC3E}">
        <p14:creationId xmlns:p14="http://schemas.microsoft.com/office/powerpoint/2010/main" val="1963153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9406785" cy="1638709"/>
            <a:chOff x="40098" y="379934"/>
            <a:chExt cx="9406785" cy="1638709"/>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4" y="485338"/>
              <a:ext cx="8423539" cy="153330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a:t>
              </a:r>
              <a:r>
                <a:rPr lang="zh-CN" altLang="en-US" sz="3200" b="1" dirty="0">
                  <a:solidFill>
                    <a:srgbClr val="003C61"/>
                  </a:solidFill>
                  <a:latin typeface="Helvetica" pitchFamily="2" charset="0"/>
                  <a:ea typeface="+mj-ea"/>
                  <a:cs typeface="Times New Roman" panose="02020603050405020304" pitchFamily="18" charset="0"/>
                </a:rPr>
                <a:t> </a:t>
              </a:r>
              <a:r>
                <a:rPr lang="en-US" altLang="zh-CN" sz="3200" b="1" dirty="0">
                  <a:solidFill>
                    <a:srgbClr val="003C61"/>
                  </a:solidFill>
                  <a:latin typeface="Helvetica" pitchFamily="2" charset="0"/>
                  <a:ea typeface="+mj-ea"/>
                  <a:cs typeface="Times New Roman" panose="02020603050405020304" pitchFamily="18" charset="0"/>
                </a:rPr>
                <a:t>Analysis</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Learning to Choose</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Better</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Tasks</a:t>
              </a:r>
              <a:endParaRPr lang="en-CN" sz="280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12" name="TextBox 11">
            <a:extLst>
              <a:ext uri="{FF2B5EF4-FFF2-40B4-BE49-F238E27FC236}">
                <a16:creationId xmlns:a16="http://schemas.microsoft.com/office/drawing/2014/main" id="{723BF1AA-8BB8-8777-2051-C3B6D480653A}"/>
              </a:ext>
            </a:extLst>
          </p:cNvPr>
          <p:cNvSpPr txBox="1"/>
          <p:nvPr/>
        </p:nvSpPr>
        <p:spPr>
          <a:xfrm>
            <a:off x="671945" y="1154963"/>
            <a:ext cx="9619013" cy="954107"/>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Categorize</a:t>
            </a:r>
            <a:r>
              <a:rPr lang="zh-CN" altLang="en-US" sz="2800" dirty="0">
                <a:solidFill>
                  <a:srgbClr val="374151"/>
                </a:solidFill>
                <a:latin typeface="+mj-lt"/>
              </a:rPr>
              <a:t> </a:t>
            </a:r>
            <a:r>
              <a:rPr lang="en-US" altLang="zh-CN" sz="2800" dirty="0">
                <a:solidFill>
                  <a:srgbClr val="374151"/>
                </a:solidFill>
                <a:latin typeface="+mj-lt"/>
              </a:rPr>
              <a:t>workers</a:t>
            </a:r>
            <a:r>
              <a:rPr lang="zh-CN" altLang="en-US" sz="2800" dirty="0">
                <a:solidFill>
                  <a:srgbClr val="374151"/>
                </a:solidFill>
                <a:latin typeface="+mj-lt"/>
              </a:rPr>
              <a:t> </a:t>
            </a:r>
            <a:r>
              <a:rPr lang="en-US" altLang="zh-CN" sz="2800" dirty="0">
                <a:solidFill>
                  <a:srgbClr val="374151"/>
                </a:solidFill>
                <a:latin typeface="+mj-lt"/>
              </a:rPr>
              <a:t>based</a:t>
            </a:r>
            <a:r>
              <a:rPr lang="zh-CN" altLang="en-US" sz="2800" dirty="0">
                <a:solidFill>
                  <a:srgbClr val="374151"/>
                </a:solidFill>
                <a:latin typeface="+mj-lt"/>
              </a:rPr>
              <a:t> </a:t>
            </a:r>
            <a:r>
              <a:rPr lang="en-US" altLang="zh-CN" sz="2800" dirty="0">
                <a:solidFill>
                  <a:srgbClr val="374151"/>
                </a:solidFill>
                <a:latin typeface="+mj-lt"/>
              </a:rPr>
              <a:t>on</a:t>
            </a:r>
            <a:r>
              <a:rPr lang="zh-CN" altLang="en-US" sz="2800" dirty="0">
                <a:solidFill>
                  <a:srgbClr val="374151"/>
                </a:solidFill>
                <a:latin typeface="+mj-lt"/>
              </a:rPr>
              <a:t> </a:t>
            </a:r>
            <a:r>
              <a:rPr lang="en-US" altLang="zh-CN" sz="2800" dirty="0">
                <a:solidFill>
                  <a:srgbClr val="374151"/>
                </a:solidFill>
                <a:latin typeface="+mj-lt"/>
              </a:rPr>
              <a:t>items</a:t>
            </a:r>
            <a:r>
              <a:rPr lang="zh-CN" altLang="en-US" sz="2800" dirty="0">
                <a:solidFill>
                  <a:srgbClr val="374151"/>
                </a:solidFill>
                <a:latin typeface="+mj-lt"/>
              </a:rPr>
              <a:t> </a:t>
            </a:r>
            <a:r>
              <a:rPr lang="en-US" altLang="zh-CN" sz="2800" dirty="0">
                <a:solidFill>
                  <a:srgbClr val="374151"/>
                </a:solidFill>
                <a:latin typeface="+mj-lt"/>
              </a:rPr>
              <a:t>picked</a:t>
            </a:r>
            <a:r>
              <a:rPr lang="zh-CN" altLang="en-US" sz="2800" dirty="0">
                <a:solidFill>
                  <a:srgbClr val="374151"/>
                </a:solidFill>
                <a:latin typeface="+mj-lt"/>
              </a:rPr>
              <a:t> </a:t>
            </a:r>
            <a:r>
              <a:rPr lang="en-US" altLang="zh-CN" sz="2800" dirty="0">
                <a:solidFill>
                  <a:srgbClr val="374151"/>
                </a:solidFill>
                <a:latin typeface="+mj-lt"/>
              </a:rPr>
              <a:t>per</a:t>
            </a:r>
            <a:r>
              <a:rPr lang="zh-CN" altLang="en-US" sz="2800" dirty="0">
                <a:solidFill>
                  <a:srgbClr val="374151"/>
                </a:solidFill>
                <a:latin typeface="+mj-lt"/>
              </a:rPr>
              <a:t> </a:t>
            </a:r>
            <a:r>
              <a:rPr lang="en-US" altLang="zh-CN" sz="2800" dirty="0">
                <a:solidFill>
                  <a:srgbClr val="374151"/>
                </a:solidFill>
                <a:latin typeface="+mj-lt"/>
              </a:rPr>
              <a:t>hour</a:t>
            </a:r>
            <a:r>
              <a:rPr lang="zh-CN" altLang="en-US" sz="2800" dirty="0">
                <a:solidFill>
                  <a:srgbClr val="374151"/>
                </a:solidFill>
                <a:latin typeface="+mj-lt"/>
              </a:rPr>
              <a:t> </a:t>
            </a:r>
            <a:r>
              <a:rPr lang="en-US" altLang="zh-CN" sz="2800" dirty="0">
                <a:solidFill>
                  <a:srgbClr val="374151"/>
                </a:solidFill>
                <a:latin typeface="+mj-lt"/>
              </a:rPr>
              <a:t>and</a:t>
            </a:r>
            <a:r>
              <a:rPr lang="zh-CN" altLang="en-US" sz="2800" dirty="0">
                <a:solidFill>
                  <a:srgbClr val="374151"/>
                </a:solidFill>
                <a:latin typeface="+mj-lt"/>
              </a:rPr>
              <a:t> </a:t>
            </a:r>
            <a:r>
              <a:rPr lang="en-US" altLang="zh-CN" sz="2800" dirty="0">
                <a:solidFill>
                  <a:srgbClr val="374151"/>
                </a:solidFill>
                <a:latin typeface="+mj-lt"/>
              </a:rPr>
              <a:t>fit</a:t>
            </a:r>
            <a:r>
              <a:rPr lang="zh-CN" altLang="en-US" sz="2800" dirty="0">
                <a:solidFill>
                  <a:srgbClr val="374151"/>
                </a:solidFill>
                <a:latin typeface="+mj-lt"/>
              </a:rPr>
              <a:t> </a:t>
            </a:r>
            <a:r>
              <a:rPr lang="en-US" altLang="zh-CN" sz="2800" dirty="0">
                <a:solidFill>
                  <a:srgbClr val="374151"/>
                </a:solidFill>
                <a:latin typeface="+mj-lt"/>
              </a:rPr>
              <a:t>choice</a:t>
            </a:r>
            <a:r>
              <a:rPr lang="zh-CN" altLang="en-US" sz="2800" dirty="0">
                <a:solidFill>
                  <a:srgbClr val="374151"/>
                </a:solidFill>
                <a:latin typeface="+mj-lt"/>
              </a:rPr>
              <a:t> </a:t>
            </a:r>
            <a:r>
              <a:rPr lang="en-US" altLang="zh-CN" sz="2800" dirty="0">
                <a:solidFill>
                  <a:srgbClr val="374151"/>
                </a:solidFill>
                <a:latin typeface="+mj-lt"/>
              </a:rPr>
              <a:t>set</a:t>
            </a:r>
            <a:r>
              <a:rPr lang="zh-CN" altLang="en-US" sz="2800" dirty="0">
                <a:solidFill>
                  <a:srgbClr val="374151"/>
                </a:solidFill>
                <a:latin typeface="+mj-lt"/>
              </a:rPr>
              <a:t> </a:t>
            </a:r>
            <a:r>
              <a:rPr lang="en-US" altLang="zh-CN" sz="2800" dirty="0">
                <a:solidFill>
                  <a:srgbClr val="374151"/>
                </a:solidFill>
                <a:latin typeface="+mj-lt"/>
              </a:rPr>
              <a:t>data</a:t>
            </a:r>
            <a:r>
              <a:rPr lang="zh-CN" altLang="en-US" sz="2800" dirty="0">
                <a:solidFill>
                  <a:srgbClr val="374151"/>
                </a:solidFill>
                <a:latin typeface="+mj-lt"/>
              </a:rPr>
              <a:t> </a:t>
            </a:r>
            <a:r>
              <a:rPr lang="en-US" altLang="zh-CN" sz="2800" dirty="0">
                <a:solidFill>
                  <a:srgbClr val="374151"/>
                </a:solidFill>
                <a:latin typeface="+mj-lt"/>
              </a:rPr>
              <a:t>into</a:t>
            </a:r>
            <a:r>
              <a:rPr lang="zh-CN" altLang="en-US" sz="2800" dirty="0">
                <a:solidFill>
                  <a:srgbClr val="374151"/>
                </a:solidFill>
                <a:latin typeface="+mj-lt"/>
              </a:rPr>
              <a:t> </a:t>
            </a:r>
            <a:r>
              <a:rPr lang="en-US" altLang="zh-CN" sz="2800" dirty="0">
                <a:solidFill>
                  <a:srgbClr val="374151"/>
                </a:solidFill>
                <a:latin typeface="+mj-lt"/>
              </a:rPr>
              <a:t>a</a:t>
            </a:r>
            <a:r>
              <a:rPr lang="zh-CN" altLang="en-US" sz="2800" dirty="0">
                <a:solidFill>
                  <a:srgbClr val="374151"/>
                </a:solidFill>
                <a:latin typeface="+mj-lt"/>
              </a:rPr>
              <a:t> </a:t>
            </a:r>
            <a:r>
              <a:rPr lang="en-US" altLang="zh-CN" sz="2800" dirty="0">
                <a:solidFill>
                  <a:srgbClr val="374151"/>
                </a:solidFill>
                <a:latin typeface="+mj-lt"/>
              </a:rPr>
              <a:t>MNL</a:t>
            </a:r>
            <a:r>
              <a:rPr lang="zh-CN" altLang="en-US" sz="2800" dirty="0">
                <a:solidFill>
                  <a:srgbClr val="374151"/>
                </a:solidFill>
                <a:latin typeface="+mj-lt"/>
              </a:rPr>
              <a:t> </a:t>
            </a:r>
            <a:r>
              <a:rPr lang="en-US" altLang="zh-CN" sz="2800" dirty="0">
                <a:solidFill>
                  <a:srgbClr val="374151"/>
                </a:solidFill>
                <a:latin typeface="+mj-lt"/>
              </a:rPr>
              <a:t>model:</a:t>
            </a:r>
          </a:p>
        </p:txBody>
      </p:sp>
      <p:graphicFrame>
        <p:nvGraphicFramePr>
          <p:cNvPr id="5" name="Table 4">
            <a:extLst>
              <a:ext uri="{FF2B5EF4-FFF2-40B4-BE49-F238E27FC236}">
                <a16:creationId xmlns:a16="http://schemas.microsoft.com/office/drawing/2014/main" id="{274D24C4-CE2C-2240-BC79-71F349760358}"/>
              </a:ext>
            </a:extLst>
          </p:cNvPr>
          <p:cNvGraphicFramePr>
            <a:graphicFrameLocks noGrp="1"/>
          </p:cNvGraphicFramePr>
          <p:nvPr/>
        </p:nvGraphicFramePr>
        <p:xfrm>
          <a:off x="5883232" y="2092758"/>
          <a:ext cx="4407726" cy="1835085"/>
        </p:xfrm>
        <a:graphic>
          <a:graphicData uri="http://schemas.openxmlformats.org/drawingml/2006/table">
            <a:tbl>
              <a:tblPr firstRow="1" bandRow="1">
                <a:tableStyleId>{5C22544A-7EE6-4342-B048-85BDC9FD1C3A}</a:tableStyleId>
              </a:tblPr>
              <a:tblGrid>
                <a:gridCol w="1469242">
                  <a:extLst>
                    <a:ext uri="{9D8B030D-6E8A-4147-A177-3AD203B41FA5}">
                      <a16:colId xmlns:a16="http://schemas.microsoft.com/office/drawing/2014/main" val="1027535384"/>
                    </a:ext>
                  </a:extLst>
                </a:gridCol>
                <a:gridCol w="1469242">
                  <a:extLst>
                    <a:ext uri="{9D8B030D-6E8A-4147-A177-3AD203B41FA5}">
                      <a16:colId xmlns:a16="http://schemas.microsoft.com/office/drawing/2014/main" val="3715516194"/>
                    </a:ext>
                  </a:extLst>
                </a:gridCol>
                <a:gridCol w="1469242">
                  <a:extLst>
                    <a:ext uri="{9D8B030D-6E8A-4147-A177-3AD203B41FA5}">
                      <a16:colId xmlns:a16="http://schemas.microsoft.com/office/drawing/2014/main" val="3052228784"/>
                    </a:ext>
                  </a:extLst>
                </a:gridCol>
              </a:tblGrid>
              <a:tr h="611695">
                <a:tc>
                  <a:txBody>
                    <a:bodyPr/>
                    <a:lstStyle/>
                    <a:p>
                      <a:r>
                        <a:rPr lang="en-CN" sz="1700" dirty="0"/>
                        <a:t>Start\End</a:t>
                      </a:r>
                    </a:p>
                    <a:p>
                      <a:r>
                        <a:rPr lang="en-US" altLang="zh-CN" sz="1700" dirty="0"/>
                        <a:t>List</a:t>
                      </a:r>
                      <a:endParaRPr lang="en-CN" sz="1700" dirty="0"/>
                    </a:p>
                  </a:txBody>
                  <a:tcPr marT="41564" marB="41564"/>
                </a:tc>
                <a:tc>
                  <a:txBody>
                    <a:bodyPr/>
                    <a:lstStyle/>
                    <a:p>
                      <a:r>
                        <a:rPr lang="en-CN" sz="1700" dirty="0"/>
                        <a:t>Low</a:t>
                      </a:r>
                    </a:p>
                  </a:txBody>
                  <a:tcPr marT="41564" marB="41564"/>
                </a:tc>
                <a:tc>
                  <a:txBody>
                    <a:bodyPr/>
                    <a:lstStyle/>
                    <a:p>
                      <a:r>
                        <a:rPr lang="en-CN" sz="1700" dirty="0"/>
                        <a:t>High</a:t>
                      </a:r>
                    </a:p>
                  </a:txBody>
                  <a:tcPr marT="41564" marB="41564"/>
                </a:tc>
                <a:extLst>
                  <a:ext uri="{0D108BD9-81ED-4DB2-BD59-A6C34878D82A}">
                    <a16:rowId xmlns:a16="http://schemas.microsoft.com/office/drawing/2014/main" val="2924446280"/>
                  </a:ext>
                </a:extLst>
              </a:tr>
              <a:tr h="6116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1700" dirty="0"/>
                        <a:t>Low</a:t>
                      </a:r>
                      <a:r>
                        <a:rPr lang="en-US" altLang="zh-CN" sz="1700" dirty="0"/>
                        <a:t>-First</a:t>
                      </a:r>
                      <a:r>
                        <a:rPr lang="zh-CN" altLang="en-US" sz="1700" dirty="0"/>
                        <a:t> </a:t>
                      </a:r>
                      <a:r>
                        <a:rPr lang="en-US" altLang="zh-CN" sz="1700" dirty="0"/>
                        <a:t>100</a:t>
                      </a:r>
                    </a:p>
                    <a:p>
                      <a:endParaRPr lang="en-CN" sz="1700" dirty="0"/>
                    </a:p>
                  </a:txBody>
                  <a:tcPr marT="41564" marB="41564"/>
                </a:tc>
                <a:tc>
                  <a:txBody>
                    <a:bodyPr/>
                    <a:lstStyle/>
                    <a:p>
                      <a:r>
                        <a:rPr lang="en-CN" sz="1700" kern="1200" dirty="0">
                          <a:solidFill>
                            <a:schemeClr val="dk1"/>
                          </a:solidFill>
                          <a:effectLst/>
                          <a:latin typeface="+mn-lt"/>
                          <a:ea typeface="+mn-ea"/>
                          <a:cs typeface="+mn-cs"/>
                        </a:rPr>
                        <a:t>1.0781</a:t>
                      </a:r>
                      <a:endParaRPr lang="en-CN" sz="1700" dirty="0">
                        <a:effectLst/>
                      </a:endParaRPr>
                    </a:p>
                  </a:txBody>
                  <a:tcPr marT="41564" marB="41564"/>
                </a:tc>
                <a:tc>
                  <a:txBody>
                    <a:bodyPr/>
                    <a:lstStyle/>
                    <a:p>
                      <a:r>
                        <a:rPr lang="en-CN" sz="1700" kern="1200" dirty="0">
                          <a:solidFill>
                            <a:schemeClr val="dk1"/>
                          </a:solidFill>
                          <a:effectLst/>
                          <a:latin typeface="+mn-lt"/>
                          <a:ea typeface="+mn-ea"/>
                          <a:cs typeface="+mn-cs"/>
                        </a:rPr>
                        <a:t>0.9728</a:t>
                      </a:r>
                      <a:endParaRPr lang="en-CN" sz="1700" dirty="0">
                        <a:effectLst/>
                      </a:endParaRPr>
                    </a:p>
                  </a:txBody>
                  <a:tcPr marT="41564" marB="41564"/>
                </a:tc>
                <a:extLst>
                  <a:ext uri="{0D108BD9-81ED-4DB2-BD59-A6C34878D82A}">
                    <a16:rowId xmlns:a16="http://schemas.microsoft.com/office/drawing/2014/main" val="2879161420"/>
                  </a:ext>
                </a:extLst>
              </a:tr>
              <a:tr h="6116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Low-Sec</a:t>
                      </a:r>
                      <a:r>
                        <a:rPr lang="zh-CN" altLang="en-US" sz="1700" dirty="0"/>
                        <a:t> </a:t>
                      </a:r>
                      <a:r>
                        <a:rPr lang="en-US" altLang="zh-CN" sz="1700" dirty="0"/>
                        <a:t>100</a:t>
                      </a:r>
                    </a:p>
                    <a:p>
                      <a:endParaRPr lang="en-CN" sz="1700" dirty="0"/>
                    </a:p>
                  </a:txBody>
                  <a:tcPr marT="41564" marB="41564"/>
                </a:tc>
                <a:tc>
                  <a:txBody>
                    <a:bodyPr/>
                    <a:lstStyle/>
                    <a:p>
                      <a:r>
                        <a:rPr lang="en-CN" sz="1700" kern="1200" dirty="0">
                          <a:solidFill>
                            <a:srgbClr val="FF0000"/>
                          </a:solidFill>
                          <a:effectLst/>
                          <a:latin typeface="+mn-lt"/>
                          <a:ea typeface="+mn-ea"/>
                          <a:cs typeface="+mn-cs"/>
                        </a:rPr>
                        <a:t>0.0521</a:t>
                      </a:r>
                      <a:endParaRPr lang="en-CN" sz="1700" dirty="0">
                        <a:solidFill>
                          <a:srgbClr val="FF0000"/>
                        </a:solidFill>
                        <a:effectLst/>
                      </a:endParaRPr>
                    </a:p>
                  </a:txBody>
                  <a:tcPr marT="41564" marB="41564"/>
                </a:tc>
                <a:tc>
                  <a:txBody>
                    <a:bodyPr/>
                    <a:lstStyle/>
                    <a:p>
                      <a:r>
                        <a:rPr lang="en-CN" sz="1700" kern="1200" dirty="0">
                          <a:solidFill>
                            <a:srgbClr val="FF0000"/>
                          </a:solidFill>
                          <a:effectLst/>
                          <a:latin typeface="+mn-lt"/>
                          <a:ea typeface="+mn-ea"/>
                          <a:cs typeface="+mn-cs"/>
                        </a:rPr>
                        <a:t>-0.6155</a:t>
                      </a:r>
                      <a:endParaRPr lang="en-CN" sz="1700" dirty="0">
                        <a:solidFill>
                          <a:srgbClr val="FF0000"/>
                        </a:solidFill>
                        <a:effectLst/>
                      </a:endParaRPr>
                    </a:p>
                  </a:txBody>
                  <a:tcPr marT="41564" marB="41564"/>
                </a:tc>
                <a:extLst>
                  <a:ext uri="{0D108BD9-81ED-4DB2-BD59-A6C34878D82A}">
                    <a16:rowId xmlns:a16="http://schemas.microsoft.com/office/drawing/2014/main" val="3055685892"/>
                  </a:ext>
                </a:extLst>
              </a:tr>
            </a:tbl>
          </a:graphicData>
        </a:graphic>
      </p:graphicFrame>
      <p:graphicFrame>
        <p:nvGraphicFramePr>
          <p:cNvPr id="7" name="Table 6">
            <a:extLst>
              <a:ext uri="{FF2B5EF4-FFF2-40B4-BE49-F238E27FC236}">
                <a16:creationId xmlns:a16="http://schemas.microsoft.com/office/drawing/2014/main" id="{F6F63B8A-F10A-1668-4FB4-4F1C32404E3E}"/>
              </a:ext>
            </a:extLst>
          </p:cNvPr>
          <p:cNvGraphicFramePr>
            <a:graphicFrameLocks noGrp="1"/>
          </p:cNvGraphicFramePr>
          <p:nvPr/>
        </p:nvGraphicFramePr>
        <p:xfrm>
          <a:off x="952015" y="2076640"/>
          <a:ext cx="4407726" cy="1835085"/>
        </p:xfrm>
        <a:graphic>
          <a:graphicData uri="http://schemas.openxmlformats.org/drawingml/2006/table">
            <a:tbl>
              <a:tblPr firstRow="1" bandRow="1">
                <a:tableStyleId>{5C22544A-7EE6-4342-B048-85BDC9FD1C3A}</a:tableStyleId>
              </a:tblPr>
              <a:tblGrid>
                <a:gridCol w="1469242">
                  <a:extLst>
                    <a:ext uri="{9D8B030D-6E8A-4147-A177-3AD203B41FA5}">
                      <a16:colId xmlns:a16="http://schemas.microsoft.com/office/drawing/2014/main" val="1027535384"/>
                    </a:ext>
                  </a:extLst>
                </a:gridCol>
                <a:gridCol w="1469242">
                  <a:extLst>
                    <a:ext uri="{9D8B030D-6E8A-4147-A177-3AD203B41FA5}">
                      <a16:colId xmlns:a16="http://schemas.microsoft.com/office/drawing/2014/main" val="3715516194"/>
                    </a:ext>
                  </a:extLst>
                </a:gridCol>
                <a:gridCol w="1469242">
                  <a:extLst>
                    <a:ext uri="{9D8B030D-6E8A-4147-A177-3AD203B41FA5}">
                      <a16:colId xmlns:a16="http://schemas.microsoft.com/office/drawing/2014/main" val="3052228784"/>
                    </a:ext>
                  </a:extLst>
                </a:gridCol>
              </a:tblGrid>
              <a:tr h="611695">
                <a:tc>
                  <a:txBody>
                    <a:bodyPr/>
                    <a:lstStyle/>
                    <a:p>
                      <a:r>
                        <a:rPr lang="en-CN" sz="1700" dirty="0"/>
                        <a:t>Start\End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700" dirty="0"/>
                        <a:t>Bundled</a:t>
                      </a:r>
                      <a:endParaRPr lang="en-CN" sz="1700" dirty="0"/>
                    </a:p>
                  </a:txBody>
                  <a:tcPr marT="41564" marB="41564"/>
                </a:tc>
                <a:tc>
                  <a:txBody>
                    <a:bodyPr/>
                    <a:lstStyle/>
                    <a:p>
                      <a:r>
                        <a:rPr lang="en-CN" sz="1700" dirty="0"/>
                        <a:t>Low</a:t>
                      </a:r>
                    </a:p>
                  </a:txBody>
                  <a:tcPr marT="41564" marB="41564"/>
                </a:tc>
                <a:tc>
                  <a:txBody>
                    <a:bodyPr/>
                    <a:lstStyle/>
                    <a:p>
                      <a:r>
                        <a:rPr lang="en-CN" sz="1700" dirty="0">
                          <a:solidFill>
                            <a:schemeClr val="bg1"/>
                          </a:solidFill>
                        </a:rPr>
                        <a:t>High</a:t>
                      </a:r>
                    </a:p>
                  </a:txBody>
                  <a:tcPr marT="41564" marB="41564"/>
                </a:tc>
                <a:extLst>
                  <a:ext uri="{0D108BD9-81ED-4DB2-BD59-A6C34878D82A}">
                    <a16:rowId xmlns:a16="http://schemas.microsoft.com/office/drawing/2014/main" val="2924446280"/>
                  </a:ext>
                </a:extLst>
              </a:tr>
              <a:tr h="611695">
                <a:tc>
                  <a:txBody>
                    <a:bodyPr/>
                    <a:lstStyle/>
                    <a:p>
                      <a:r>
                        <a:rPr lang="en-CN" sz="1700" dirty="0"/>
                        <a:t>Low</a:t>
                      </a:r>
                      <a:r>
                        <a:rPr lang="en-US" altLang="zh-CN" sz="1700" dirty="0"/>
                        <a:t>-First</a:t>
                      </a:r>
                      <a:r>
                        <a:rPr lang="zh-CN" altLang="en-US" sz="1700" dirty="0"/>
                        <a:t> </a:t>
                      </a:r>
                      <a:r>
                        <a:rPr lang="en-US" altLang="zh-CN" sz="1700" dirty="0"/>
                        <a:t>100</a:t>
                      </a:r>
                    </a:p>
                  </a:txBody>
                  <a:tcPr marT="41564" marB="41564"/>
                </a:tc>
                <a:tc>
                  <a:txBody>
                    <a:bodyPr/>
                    <a:lstStyle/>
                    <a:p>
                      <a:r>
                        <a:rPr lang="en-CN" sz="1700" kern="1200" dirty="0">
                          <a:solidFill>
                            <a:schemeClr val="dk1"/>
                          </a:solidFill>
                          <a:effectLst/>
                          <a:latin typeface="+mn-lt"/>
                          <a:ea typeface="+mn-ea"/>
                          <a:cs typeface="+mn-cs"/>
                        </a:rPr>
                        <a:t>-0.3453</a:t>
                      </a:r>
                      <a:endParaRPr lang="en-CN" sz="1700" dirty="0">
                        <a:effectLst/>
                      </a:endParaRPr>
                    </a:p>
                    <a:p>
                      <a:r>
                        <a:rPr lang="en-CN" sz="1700" dirty="0"/>
                        <a:t> </a:t>
                      </a:r>
                    </a:p>
                  </a:txBody>
                  <a:tcPr marT="41564" marB="41564"/>
                </a:tc>
                <a:tc>
                  <a:txBody>
                    <a:bodyPr/>
                    <a:lstStyle/>
                    <a:p>
                      <a:r>
                        <a:rPr lang="en-CN" sz="1700" dirty="0">
                          <a:solidFill>
                            <a:srgbClr val="FF0000"/>
                          </a:solidFill>
                        </a:rPr>
                        <a:t> </a:t>
                      </a:r>
                      <a:r>
                        <a:rPr lang="en-CN" sz="1700" kern="1200" dirty="0">
                          <a:solidFill>
                            <a:schemeClr val="dk1"/>
                          </a:solidFill>
                          <a:effectLst/>
                          <a:latin typeface="+mn-lt"/>
                          <a:ea typeface="+mn-ea"/>
                          <a:cs typeface="+mn-cs"/>
                        </a:rPr>
                        <a:t>-0.4608</a:t>
                      </a:r>
                      <a:endParaRPr lang="en-CN" sz="1700" dirty="0">
                        <a:effectLst/>
                      </a:endParaRPr>
                    </a:p>
                    <a:p>
                      <a:endParaRPr lang="en-CN" sz="1700" dirty="0">
                        <a:solidFill>
                          <a:srgbClr val="FF0000"/>
                        </a:solidFill>
                      </a:endParaRPr>
                    </a:p>
                  </a:txBody>
                  <a:tcPr marT="41564" marB="41564"/>
                </a:tc>
                <a:extLst>
                  <a:ext uri="{0D108BD9-81ED-4DB2-BD59-A6C34878D82A}">
                    <a16:rowId xmlns:a16="http://schemas.microsoft.com/office/drawing/2014/main" val="2879161420"/>
                  </a:ext>
                </a:extLst>
              </a:tr>
              <a:tr h="611695">
                <a:tc>
                  <a:txBody>
                    <a:bodyPr/>
                    <a:lstStyle/>
                    <a:p>
                      <a:r>
                        <a:rPr lang="en-US" altLang="zh-CN" sz="1700" dirty="0"/>
                        <a:t>Low-Sec</a:t>
                      </a:r>
                      <a:r>
                        <a:rPr lang="zh-CN" altLang="en-US" sz="1700" dirty="0"/>
                        <a:t> </a:t>
                      </a:r>
                      <a:r>
                        <a:rPr lang="en-US" altLang="zh-CN" sz="1700" dirty="0"/>
                        <a:t>100</a:t>
                      </a:r>
                      <a:endParaRPr lang="en-CN" sz="1700" dirty="0"/>
                    </a:p>
                  </a:txBody>
                  <a:tcPr marT="41564" marB="41564"/>
                </a:tc>
                <a:tc>
                  <a:txBody>
                    <a:bodyPr/>
                    <a:lstStyle/>
                    <a:p>
                      <a:r>
                        <a:rPr lang="en-CN" sz="1700" kern="1200" dirty="0">
                          <a:solidFill>
                            <a:srgbClr val="FF0000"/>
                          </a:solidFill>
                          <a:effectLst/>
                          <a:latin typeface="+mn-lt"/>
                          <a:ea typeface="+mn-ea"/>
                          <a:cs typeface="+mn-cs"/>
                        </a:rPr>
                        <a:t>-0.0835</a:t>
                      </a:r>
                      <a:endParaRPr lang="en-CN" sz="1700" dirty="0">
                        <a:solidFill>
                          <a:srgbClr val="FF0000"/>
                        </a:solidFill>
                        <a:effectLst/>
                      </a:endParaRPr>
                    </a:p>
                  </a:txBody>
                  <a:tcPr marT="41564" marB="4156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sz="1700" dirty="0">
                          <a:solidFill>
                            <a:srgbClr val="FF0000"/>
                          </a:solidFill>
                        </a:rPr>
                        <a:t> </a:t>
                      </a:r>
                      <a:r>
                        <a:rPr lang="en-CN" sz="1700" kern="1200" dirty="0">
                          <a:solidFill>
                            <a:srgbClr val="FF0000"/>
                          </a:solidFill>
                          <a:effectLst/>
                          <a:latin typeface="+mn-lt"/>
                          <a:ea typeface="+mn-ea"/>
                          <a:cs typeface="+mn-cs"/>
                        </a:rPr>
                        <a:t>-0.2564</a:t>
                      </a:r>
                      <a:endParaRPr lang="en-CN" sz="1700" dirty="0">
                        <a:solidFill>
                          <a:srgbClr val="FF0000"/>
                        </a:solidFill>
                        <a:effectLst/>
                      </a:endParaRPr>
                    </a:p>
                    <a:p>
                      <a:endParaRPr lang="en-CN" sz="1700" dirty="0">
                        <a:solidFill>
                          <a:srgbClr val="FF0000"/>
                        </a:solidFill>
                      </a:endParaRPr>
                    </a:p>
                  </a:txBody>
                  <a:tcPr marT="41564" marB="41564"/>
                </a:tc>
                <a:extLst>
                  <a:ext uri="{0D108BD9-81ED-4DB2-BD59-A6C34878D82A}">
                    <a16:rowId xmlns:a16="http://schemas.microsoft.com/office/drawing/2014/main" val="2362748640"/>
                  </a:ext>
                </a:extLst>
              </a:tr>
            </a:tbl>
          </a:graphicData>
        </a:graphic>
      </p:graphicFrame>
      <p:sp>
        <p:nvSpPr>
          <p:cNvPr id="8" name="TextBox 7">
            <a:extLst>
              <a:ext uri="{FF2B5EF4-FFF2-40B4-BE49-F238E27FC236}">
                <a16:creationId xmlns:a16="http://schemas.microsoft.com/office/drawing/2014/main" id="{68735A53-4E58-1CB5-2960-9A6C0B3F95D4}"/>
              </a:ext>
            </a:extLst>
          </p:cNvPr>
          <p:cNvSpPr txBox="1"/>
          <p:nvPr/>
        </p:nvSpPr>
        <p:spPr>
          <a:xfrm>
            <a:off x="671944" y="4478074"/>
            <a:ext cx="9619013" cy="1815882"/>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Improved</a:t>
            </a:r>
            <a:r>
              <a:rPr lang="zh-CN" altLang="en-US" sz="2800" dirty="0">
                <a:solidFill>
                  <a:srgbClr val="374151"/>
                </a:solidFill>
                <a:latin typeface="+mj-lt"/>
              </a:rPr>
              <a:t> </a:t>
            </a:r>
            <a:r>
              <a:rPr lang="en-US" altLang="zh-CN" sz="2800" dirty="0">
                <a:solidFill>
                  <a:srgbClr val="374151"/>
                </a:solidFill>
                <a:latin typeface="+mj-lt"/>
              </a:rPr>
              <a:t>workers</a:t>
            </a:r>
            <a:r>
              <a:rPr lang="zh-CN" altLang="en-US" sz="2800" dirty="0">
                <a:solidFill>
                  <a:srgbClr val="374151"/>
                </a:solidFill>
                <a:latin typeface="+mj-lt"/>
              </a:rPr>
              <a:t> </a:t>
            </a:r>
            <a:r>
              <a:rPr lang="en-US" altLang="zh-CN" sz="2800" dirty="0">
                <a:solidFill>
                  <a:srgbClr val="374151"/>
                </a:solidFill>
                <a:latin typeface="+mj-lt"/>
              </a:rPr>
              <a:t>choose</a:t>
            </a:r>
            <a:r>
              <a:rPr lang="zh-CN" altLang="en-US" sz="2800" dirty="0">
                <a:solidFill>
                  <a:srgbClr val="374151"/>
                </a:solidFill>
                <a:latin typeface="+mj-lt"/>
              </a:rPr>
              <a:t> </a:t>
            </a:r>
            <a:r>
              <a:rPr lang="en-US" altLang="zh-CN" sz="2800" dirty="0">
                <a:solidFill>
                  <a:srgbClr val="374151"/>
                </a:solidFill>
                <a:latin typeface="+mj-lt"/>
              </a:rPr>
              <a:t>less</a:t>
            </a:r>
            <a:r>
              <a:rPr lang="zh-CN" altLang="en-US" sz="2800" dirty="0">
                <a:solidFill>
                  <a:srgbClr val="374151"/>
                </a:solidFill>
                <a:latin typeface="+mj-lt"/>
              </a:rPr>
              <a:t> </a:t>
            </a:r>
            <a:r>
              <a:rPr lang="en-US" altLang="zh-CN" sz="2800" dirty="0">
                <a:solidFill>
                  <a:srgbClr val="374151"/>
                </a:solidFill>
                <a:latin typeface="+mj-lt"/>
              </a:rPr>
              <a:t>platform</a:t>
            </a:r>
            <a:r>
              <a:rPr lang="zh-CN" altLang="en-US" sz="2800" dirty="0">
                <a:solidFill>
                  <a:srgbClr val="374151"/>
                </a:solidFill>
                <a:latin typeface="+mj-lt"/>
              </a:rPr>
              <a:t> </a:t>
            </a:r>
            <a:r>
              <a:rPr lang="en-US" altLang="zh-CN" sz="2800" dirty="0">
                <a:solidFill>
                  <a:srgbClr val="374151"/>
                </a:solidFill>
                <a:latin typeface="+mj-lt"/>
              </a:rPr>
              <a:t>bundled</a:t>
            </a:r>
            <a:r>
              <a:rPr lang="zh-CN" altLang="en-US" sz="2800" dirty="0">
                <a:solidFill>
                  <a:srgbClr val="374151"/>
                </a:solidFill>
                <a:latin typeface="+mj-lt"/>
              </a:rPr>
              <a:t> </a:t>
            </a:r>
            <a:r>
              <a:rPr lang="en-US" altLang="zh-CN" sz="2800" dirty="0">
                <a:solidFill>
                  <a:srgbClr val="374151"/>
                </a:solidFill>
                <a:latin typeface="+mj-lt"/>
              </a:rPr>
              <a:t>data</a:t>
            </a:r>
            <a:r>
              <a:rPr lang="zh-CN" altLang="en-US" sz="2800" dirty="0">
                <a:solidFill>
                  <a:srgbClr val="374151"/>
                </a:solidFill>
                <a:latin typeface="+mj-lt"/>
              </a:rPr>
              <a:t> </a:t>
            </a:r>
            <a:r>
              <a:rPr lang="en-US" altLang="zh-CN" sz="2800" dirty="0">
                <a:solidFill>
                  <a:srgbClr val="374151"/>
                </a:solidFill>
                <a:latin typeface="+mj-lt"/>
              </a:rPr>
              <a:t>and</a:t>
            </a:r>
            <a:r>
              <a:rPr lang="zh-CN" altLang="en-US" sz="2800" dirty="0">
                <a:solidFill>
                  <a:srgbClr val="374151"/>
                </a:solidFill>
                <a:latin typeface="+mj-lt"/>
              </a:rPr>
              <a:t> </a:t>
            </a:r>
            <a:r>
              <a:rPr lang="en-US" altLang="zh-CN" sz="2800" dirty="0">
                <a:solidFill>
                  <a:srgbClr val="374151"/>
                </a:solidFill>
                <a:latin typeface="+mj-lt"/>
              </a:rPr>
              <a:t>choose</a:t>
            </a:r>
            <a:r>
              <a:rPr lang="zh-CN" altLang="en-US" sz="2800" dirty="0">
                <a:solidFill>
                  <a:srgbClr val="374151"/>
                </a:solidFill>
                <a:latin typeface="+mj-lt"/>
              </a:rPr>
              <a:t> </a:t>
            </a:r>
            <a:r>
              <a:rPr lang="en-US" altLang="zh-CN" sz="2800" dirty="0">
                <a:solidFill>
                  <a:srgbClr val="374151"/>
                </a:solidFill>
                <a:latin typeface="+mj-lt"/>
              </a:rPr>
              <a:t>less</a:t>
            </a:r>
            <a:r>
              <a:rPr lang="zh-CN" altLang="en-US" sz="2800" dirty="0">
                <a:solidFill>
                  <a:srgbClr val="374151"/>
                </a:solidFill>
                <a:latin typeface="+mj-lt"/>
              </a:rPr>
              <a:t> </a:t>
            </a:r>
            <a:r>
              <a:rPr lang="en-US" altLang="zh-CN" sz="2800" dirty="0">
                <a:solidFill>
                  <a:srgbClr val="374151"/>
                </a:solidFill>
                <a:latin typeface="+mj-lt"/>
              </a:rPr>
              <a:t>with</a:t>
            </a:r>
            <a:r>
              <a:rPr lang="zh-CN" altLang="en-US" sz="2800" dirty="0">
                <a:solidFill>
                  <a:srgbClr val="374151"/>
                </a:solidFill>
                <a:latin typeface="+mj-lt"/>
              </a:rPr>
              <a:t> </a:t>
            </a:r>
            <a:r>
              <a:rPr lang="en-US" altLang="zh-CN" sz="2800" dirty="0">
                <a:solidFill>
                  <a:srgbClr val="374151"/>
                </a:solidFill>
                <a:latin typeface="+mj-lt"/>
              </a:rPr>
              <a:t>recommendations</a:t>
            </a:r>
          </a:p>
          <a:p>
            <a:pPr marL="342900" indent="-342900">
              <a:buFont typeface="Arial" panose="020B0604020202020204" pitchFamily="34" charset="0"/>
              <a:buChar char="•"/>
            </a:pPr>
            <a:endParaRPr lang="en-US" altLang="zh-CN" sz="2800" dirty="0">
              <a:solidFill>
                <a:srgbClr val="374151"/>
              </a:solidFill>
              <a:latin typeface="+mj-lt"/>
            </a:endParaRPr>
          </a:p>
          <a:p>
            <a:pPr marL="342900" indent="-342900">
              <a:buFont typeface="Arial" panose="020B0604020202020204" pitchFamily="34" charset="0"/>
              <a:buChar char="•"/>
            </a:pPr>
            <a:r>
              <a:rPr lang="en-US" altLang="zh-CN" sz="2800" dirty="0">
                <a:solidFill>
                  <a:srgbClr val="374151"/>
                </a:solidFill>
                <a:latin typeface="+mj-lt"/>
              </a:rPr>
              <a:t>Why</a:t>
            </a:r>
            <a:r>
              <a:rPr lang="zh-CN" altLang="en-US" sz="2800" dirty="0">
                <a:solidFill>
                  <a:srgbClr val="374151"/>
                </a:solidFill>
                <a:latin typeface="+mj-lt"/>
              </a:rPr>
              <a:t> </a:t>
            </a:r>
            <a:r>
              <a:rPr lang="en-US" altLang="zh-CN" sz="2800" dirty="0">
                <a:solidFill>
                  <a:srgbClr val="374151"/>
                </a:solidFill>
                <a:latin typeface="+mj-lt"/>
              </a:rPr>
              <a:t>this</a:t>
            </a:r>
            <a:r>
              <a:rPr lang="zh-CN" altLang="en-US" sz="2800" dirty="0">
                <a:solidFill>
                  <a:srgbClr val="374151"/>
                </a:solidFill>
                <a:latin typeface="+mj-lt"/>
              </a:rPr>
              <a:t> </a:t>
            </a:r>
            <a:r>
              <a:rPr lang="en-US" altLang="zh-CN" sz="2800" dirty="0">
                <a:solidFill>
                  <a:srgbClr val="374151"/>
                </a:solidFill>
                <a:latin typeface="+mj-lt"/>
              </a:rPr>
              <a:t>is</a:t>
            </a:r>
            <a:r>
              <a:rPr lang="zh-CN" altLang="en-US" sz="2800" dirty="0">
                <a:solidFill>
                  <a:srgbClr val="374151"/>
                </a:solidFill>
                <a:latin typeface="+mj-lt"/>
              </a:rPr>
              <a:t> </a:t>
            </a:r>
            <a:r>
              <a:rPr lang="en-US" altLang="zh-CN" sz="2800" dirty="0">
                <a:solidFill>
                  <a:srgbClr val="374151"/>
                </a:solidFill>
                <a:latin typeface="+mj-lt"/>
              </a:rPr>
              <a:t>the</a:t>
            </a:r>
            <a:r>
              <a:rPr lang="zh-CN" altLang="en-US" sz="2800" dirty="0">
                <a:solidFill>
                  <a:srgbClr val="374151"/>
                </a:solidFill>
                <a:latin typeface="+mj-lt"/>
              </a:rPr>
              <a:t> </a:t>
            </a:r>
            <a:r>
              <a:rPr lang="en-US" altLang="zh-CN" sz="2800" dirty="0">
                <a:solidFill>
                  <a:srgbClr val="374151"/>
                </a:solidFill>
                <a:latin typeface="+mj-lt"/>
              </a:rPr>
              <a:t>reason</a:t>
            </a:r>
          </a:p>
        </p:txBody>
      </p:sp>
    </p:spTree>
    <p:extLst>
      <p:ext uri="{BB962C8B-B14F-4D97-AF65-F5344CB8AC3E}">
        <p14:creationId xmlns:p14="http://schemas.microsoft.com/office/powerpoint/2010/main" val="3192698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7554235" cy="1294063"/>
            <a:chOff x="40098" y="379934"/>
            <a:chExt cx="6667805"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5684558"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Behavioral</a:t>
              </a:r>
              <a:r>
                <a:rPr lang="zh-CN" altLang="en-US" sz="3200" b="1" dirty="0">
                  <a:solidFill>
                    <a:srgbClr val="003C61"/>
                  </a:solidFill>
                  <a:latin typeface="Helvetica" pitchFamily="2" charset="0"/>
                  <a:cs typeface="Times New Roman" panose="02020603050405020304" pitchFamily="18" charset="0"/>
                </a:rPr>
                <a:t> </a:t>
              </a:r>
              <a:r>
                <a:rPr lang="en-US" altLang="zh-CN" sz="3200" b="1" dirty="0">
                  <a:solidFill>
                    <a:srgbClr val="003C61"/>
                  </a:solidFill>
                  <a:latin typeface="Helvetica" pitchFamily="2" charset="0"/>
                  <a:cs typeface="Times New Roman" panose="02020603050405020304" pitchFamily="18" charset="0"/>
                </a:rPr>
                <a:t>Experiment</a:t>
              </a:r>
              <a:r>
                <a:rPr lang="zh-CN" altLang="en-US" sz="3200" b="1" dirty="0">
                  <a:solidFill>
                    <a:srgbClr val="003C61"/>
                  </a:solidFill>
                  <a:latin typeface="Helvetica" pitchFamily="2" charset="0"/>
                  <a:cs typeface="Times New Roman" panose="02020603050405020304" pitchFamily="18" charset="0"/>
                </a:rPr>
                <a:t> </a:t>
              </a:r>
              <a:r>
                <a:rPr lang="en-US" altLang="zh-CN" sz="3200" b="1" dirty="0">
                  <a:solidFill>
                    <a:srgbClr val="003C61"/>
                  </a:solidFill>
                  <a:latin typeface="Helvetica" pitchFamily="2" charset="0"/>
                  <a:cs typeface="Times New Roman" panose="02020603050405020304" pitchFamily="18" charset="0"/>
                </a:rPr>
                <a:t>Design</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Design &amp; Pilot Results</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918556"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03</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5" name="Picture 4">
            <a:extLst>
              <a:ext uri="{FF2B5EF4-FFF2-40B4-BE49-F238E27FC236}">
                <a16:creationId xmlns:a16="http://schemas.microsoft.com/office/drawing/2014/main" id="{119B2D50-2333-AED0-F0BD-11E1240B7323}"/>
              </a:ext>
            </a:extLst>
          </p:cNvPr>
          <p:cNvPicPr>
            <a:picLocks noChangeAspect="1"/>
          </p:cNvPicPr>
          <p:nvPr/>
        </p:nvPicPr>
        <p:blipFill>
          <a:blip r:embed="rId3"/>
          <a:stretch>
            <a:fillRect/>
          </a:stretch>
        </p:blipFill>
        <p:spPr>
          <a:xfrm>
            <a:off x="272839" y="1123316"/>
            <a:ext cx="7518881" cy="4417495"/>
          </a:xfrm>
          <a:prstGeom prst="rect">
            <a:avLst/>
          </a:prstGeom>
        </p:spPr>
      </p:pic>
      <p:sp>
        <p:nvSpPr>
          <p:cNvPr id="8" name="TextBox 7">
            <a:extLst>
              <a:ext uri="{FF2B5EF4-FFF2-40B4-BE49-F238E27FC236}">
                <a16:creationId xmlns:a16="http://schemas.microsoft.com/office/drawing/2014/main" id="{D2A192BB-8BB0-E578-8781-E0475B2B5552}"/>
              </a:ext>
            </a:extLst>
          </p:cNvPr>
          <p:cNvSpPr txBox="1"/>
          <p:nvPr/>
        </p:nvSpPr>
        <p:spPr>
          <a:xfrm>
            <a:off x="1098518" y="5694903"/>
            <a:ext cx="10205092"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rgbClr val="374151"/>
                </a:solidFill>
                <a:latin typeface="+mj-lt"/>
              </a:rPr>
              <a:t>Workers choose first-arriving tasks </a:t>
            </a:r>
            <a:r>
              <a:rPr lang="en-US" altLang="zh-CN" sz="2400" dirty="0">
                <a:solidFill>
                  <a:srgbClr val="B16E02"/>
                </a:solidFill>
                <a:latin typeface="+mj-lt"/>
              </a:rPr>
              <a:t>60% to 80%</a:t>
            </a:r>
            <a:r>
              <a:rPr lang="zh-CN" altLang="en-US" sz="2400" dirty="0">
                <a:solidFill>
                  <a:srgbClr val="B16E02"/>
                </a:solidFill>
                <a:latin typeface="+mj-lt"/>
              </a:rPr>
              <a:t> </a:t>
            </a:r>
            <a:r>
              <a:rPr lang="en-US" altLang="zh-CN" sz="2400" dirty="0">
                <a:solidFill>
                  <a:srgbClr val="374151"/>
                </a:solidFill>
                <a:latin typeface="+mj-lt"/>
              </a:rPr>
              <a:t>of</a:t>
            </a:r>
            <a:r>
              <a:rPr lang="zh-CN" altLang="en-US" sz="2400" dirty="0">
                <a:solidFill>
                  <a:srgbClr val="374151"/>
                </a:solidFill>
                <a:latin typeface="+mj-lt"/>
              </a:rPr>
              <a:t> </a:t>
            </a:r>
            <a:r>
              <a:rPr lang="en-US" altLang="zh-CN" sz="2400" dirty="0">
                <a:solidFill>
                  <a:srgbClr val="374151"/>
                </a:solidFill>
                <a:latin typeface="+mj-lt"/>
              </a:rPr>
              <a:t>the</a:t>
            </a:r>
            <a:r>
              <a:rPr lang="zh-CN" altLang="en-US" sz="2400" dirty="0">
                <a:solidFill>
                  <a:srgbClr val="374151"/>
                </a:solidFill>
                <a:latin typeface="+mj-lt"/>
              </a:rPr>
              <a:t> </a:t>
            </a:r>
            <a:r>
              <a:rPr lang="en-US" altLang="zh-CN" sz="2400" dirty="0">
                <a:solidFill>
                  <a:srgbClr val="374151"/>
                </a:solidFill>
                <a:latin typeface="+mj-lt"/>
              </a:rPr>
              <a:t>times</a:t>
            </a:r>
          </a:p>
          <a:p>
            <a:pPr marL="342900" indent="-342900">
              <a:buFont typeface="Arial" panose="020B0604020202020204" pitchFamily="34" charset="0"/>
              <a:buChar char="•"/>
            </a:pPr>
            <a:r>
              <a:rPr lang="en-US" altLang="zh-CN" sz="2400" dirty="0">
                <a:solidFill>
                  <a:srgbClr val="374151"/>
                </a:solidFill>
                <a:latin typeface="+mj-lt"/>
              </a:rPr>
              <a:t>They are more likely to choose seemingly short/easy</a:t>
            </a:r>
            <a:r>
              <a:rPr lang="zh-CN" altLang="en-US" sz="2400" dirty="0">
                <a:solidFill>
                  <a:srgbClr val="374151"/>
                </a:solidFill>
                <a:latin typeface="+mj-lt"/>
              </a:rPr>
              <a:t> </a:t>
            </a:r>
            <a:r>
              <a:rPr lang="en-US" altLang="zh-CN" sz="2400" dirty="0">
                <a:solidFill>
                  <a:srgbClr val="374151"/>
                </a:solidFill>
                <a:latin typeface="+mj-lt"/>
              </a:rPr>
              <a:t>tasks</a:t>
            </a:r>
          </a:p>
        </p:txBody>
      </p:sp>
      <p:pic>
        <p:nvPicPr>
          <p:cNvPr id="3" name="Picture 2">
            <a:extLst>
              <a:ext uri="{FF2B5EF4-FFF2-40B4-BE49-F238E27FC236}">
                <a16:creationId xmlns:a16="http://schemas.microsoft.com/office/drawing/2014/main" id="{33240561-A1EB-A797-21DD-A3CD33ECDD32}"/>
              </a:ext>
            </a:extLst>
          </p:cNvPr>
          <p:cNvPicPr>
            <a:picLocks noChangeAspect="1"/>
          </p:cNvPicPr>
          <p:nvPr/>
        </p:nvPicPr>
        <p:blipFill rotWithShape="1">
          <a:blip r:embed="rId4"/>
          <a:srcRect t="66060"/>
          <a:stretch/>
        </p:blipFill>
        <p:spPr>
          <a:xfrm>
            <a:off x="6963736" y="3624152"/>
            <a:ext cx="4547081" cy="1582195"/>
          </a:xfrm>
          <a:prstGeom prst="rect">
            <a:avLst/>
          </a:prstGeom>
        </p:spPr>
      </p:pic>
      <p:pic>
        <p:nvPicPr>
          <p:cNvPr id="4" name="Picture 3">
            <a:extLst>
              <a:ext uri="{FF2B5EF4-FFF2-40B4-BE49-F238E27FC236}">
                <a16:creationId xmlns:a16="http://schemas.microsoft.com/office/drawing/2014/main" id="{67C8F144-6FF1-FDC1-A294-C43A63DCFEE8}"/>
              </a:ext>
            </a:extLst>
          </p:cNvPr>
          <p:cNvPicPr>
            <a:picLocks noChangeAspect="1"/>
          </p:cNvPicPr>
          <p:nvPr/>
        </p:nvPicPr>
        <p:blipFill rotWithShape="1">
          <a:blip r:embed="rId4"/>
          <a:srcRect t="19443" b="49010"/>
          <a:stretch/>
        </p:blipFill>
        <p:spPr>
          <a:xfrm>
            <a:off x="6963735" y="1844768"/>
            <a:ext cx="4547081" cy="1470689"/>
          </a:xfrm>
          <a:prstGeom prst="rect">
            <a:avLst/>
          </a:prstGeom>
        </p:spPr>
      </p:pic>
      <p:sp>
        <p:nvSpPr>
          <p:cNvPr id="7" name="TextBox 6">
            <a:extLst>
              <a:ext uri="{FF2B5EF4-FFF2-40B4-BE49-F238E27FC236}">
                <a16:creationId xmlns:a16="http://schemas.microsoft.com/office/drawing/2014/main" id="{FF0D3F5D-B2FC-6320-01E4-6726E50F169A}"/>
              </a:ext>
            </a:extLst>
          </p:cNvPr>
          <p:cNvSpPr txBox="1"/>
          <p:nvPr/>
        </p:nvSpPr>
        <p:spPr>
          <a:xfrm>
            <a:off x="8522205" y="1289096"/>
            <a:ext cx="1605406" cy="461665"/>
          </a:xfrm>
          <a:prstGeom prst="rect">
            <a:avLst/>
          </a:prstGeom>
          <a:noFill/>
        </p:spPr>
        <p:txBody>
          <a:bodyPr wrap="square">
            <a:spAutoFit/>
          </a:bodyPr>
          <a:lstStyle/>
          <a:p>
            <a:r>
              <a:rPr lang="en-US" altLang="zh-CN" sz="2400" b="1" dirty="0">
                <a:solidFill>
                  <a:srgbClr val="374151"/>
                </a:solidFill>
                <a:latin typeface="+mj-lt"/>
              </a:rPr>
              <a:t>Uber tasks</a:t>
            </a:r>
          </a:p>
        </p:txBody>
      </p:sp>
      <p:sp>
        <p:nvSpPr>
          <p:cNvPr id="9" name="TextBox 8">
            <a:extLst>
              <a:ext uri="{FF2B5EF4-FFF2-40B4-BE49-F238E27FC236}">
                <a16:creationId xmlns:a16="http://schemas.microsoft.com/office/drawing/2014/main" id="{599DC923-4788-8151-FF8A-83EF0E3149FB}"/>
              </a:ext>
            </a:extLst>
          </p:cNvPr>
          <p:cNvSpPr txBox="1"/>
          <p:nvPr/>
        </p:nvSpPr>
        <p:spPr>
          <a:xfrm>
            <a:off x="8256510" y="3352072"/>
            <a:ext cx="2136796" cy="461665"/>
          </a:xfrm>
          <a:prstGeom prst="rect">
            <a:avLst/>
          </a:prstGeom>
          <a:noFill/>
        </p:spPr>
        <p:txBody>
          <a:bodyPr wrap="square">
            <a:spAutoFit/>
          </a:bodyPr>
          <a:lstStyle/>
          <a:p>
            <a:pPr algn="ctr"/>
            <a:r>
              <a:rPr lang="en-US" altLang="zh-CN" sz="2400" b="1" dirty="0" err="1">
                <a:solidFill>
                  <a:srgbClr val="374151"/>
                </a:solidFill>
                <a:latin typeface="+mj-lt"/>
              </a:rPr>
              <a:t>UberEats</a:t>
            </a:r>
            <a:r>
              <a:rPr lang="en-US" altLang="zh-CN" sz="2400" b="1" dirty="0">
                <a:solidFill>
                  <a:srgbClr val="374151"/>
                </a:solidFill>
                <a:latin typeface="+mj-lt"/>
              </a:rPr>
              <a:t> tasks</a:t>
            </a:r>
          </a:p>
        </p:txBody>
      </p:sp>
    </p:spTree>
    <p:extLst>
      <p:ext uri="{BB962C8B-B14F-4D97-AF65-F5344CB8AC3E}">
        <p14:creationId xmlns:p14="http://schemas.microsoft.com/office/powerpoint/2010/main" val="250998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1D9691-3601-E742-53DF-9841FAED98D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F8FE9BD-F8FA-F650-09B1-4AEC6312AD36}"/>
              </a:ext>
            </a:extLst>
          </p:cNvPr>
          <p:cNvGrpSpPr/>
          <p:nvPr/>
        </p:nvGrpSpPr>
        <p:grpSpPr>
          <a:xfrm>
            <a:off x="57848" y="0"/>
            <a:ext cx="7554235" cy="1294063"/>
            <a:chOff x="40098" y="379934"/>
            <a:chExt cx="6667805" cy="1294063"/>
          </a:xfrm>
        </p:grpSpPr>
        <p:sp>
          <p:nvSpPr>
            <p:cNvPr id="18" name="TextBox 17">
              <a:extLst>
                <a:ext uri="{FF2B5EF4-FFF2-40B4-BE49-F238E27FC236}">
                  <a16:creationId xmlns:a16="http://schemas.microsoft.com/office/drawing/2014/main" id="{F06C017C-780E-D529-C849-4F92B85865F8}"/>
                </a:ext>
              </a:extLst>
            </p:cNvPr>
            <p:cNvSpPr txBox="1"/>
            <p:nvPr/>
          </p:nvSpPr>
          <p:spPr>
            <a:xfrm>
              <a:off x="1023345" y="485338"/>
              <a:ext cx="5684558"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Behavioral</a:t>
              </a:r>
              <a:r>
                <a:rPr lang="zh-CN" altLang="en-US" sz="3200" b="1" dirty="0">
                  <a:solidFill>
                    <a:srgbClr val="003C61"/>
                  </a:solidFill>
                  <a:latin typeface="Helvetica" pitchFamily="2" charset="0"/>
                  <a:cs typeface="Times New Roman" panose="02020603050405020304" pitchFamily="18" charset="0"/>
                </a:rPr>
                <a:t> </a:t>
              </a:r>
              <a:r>
                <a:rPr lang="en-US" altLang="zh-CN" sz="3200" b="1" dirty="0">
                  <a:solidFill>
                    <a:srgbClr val="003C61"/>
                  </a:solidFill>
                  <a:latin typeface="Helvetica" pitchFamily="2" charset="0"/>
                  <a:cs typeface="Times New Roman" panose="02020603050405020304" pitchFamily="18" charset="0"/>
                </a:rPr>
                <a:t>Experiment</a:t>
              </a:r>
              <a:r>
                <a:rPr lang="zh-CN" altLang="en-US" sz="3200" b="1" dirty="0">
                  <a:solidFill>
                    <a:srgbClr val="003C61"/>
                  </a:solidFill>
                  <a:latin typeface="Helvetica" pitchFamily="2" charset="0"/>
                  <a:cs typeface="Times New Roman" panose="02020603050405020304" pitchFamily="18" charset="0"/>
                </a:rPr>
                <a:t> </a:t>
              </a:r>
              <a:r>
                <a:rPr lang="en-US" altLang="zh-CN" sz="3200" b="1" dirty="0">
                  <a:solidFill>
                    <a:srgbClr val="003C61"/>
                  </a:solidFill>
                  <a:latin typeface="Helvetica" pitchFamily="2" charset="0"/>
                  <a:cs typeface="Times New Roman" panose="02020603050405020304" pitchFamily="18" charset="0"/>
                </a:rPr>
                <a:t>Design</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New experiment in the making</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FF449554-D571-F63B-5CD6-917292A73C60}"/>
                </a:ext>
              </a:extLst>
            </p:cNvPr>
            <p:cNvSpPr/>
            <p:nvPr/>
          </p:nvSpPr>
          <p:spPr>
            <a:xfrm>
              <a:off x="40098" y="379934"/>
              <a:ext cx="918556"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03</a:t>
              </a:r>
              <a:endParaRPr lang="en-US" sz="6000" dirty="0">
                <a:latin typeface="Helvetica" pitchFamily="2" charset="0"/>
              </a:endParaRPr>
            </a:p>
          </p:txBody>
        </p:sp>
      </p:grpSp>
      <p:sp>
        <p:nvSpPr>
          <p:cNvPr id="6" name="TextBox 5">
            <a:extLst>
              <a:ext uri="{FF2B5EF4-FFF2-40B4-BE49-F238E27FC236}">
                <a16:creationId xmlns:a16="http://schemas.microsoft.com/office/drawing/2014/main" id="{4C5AF3CC-1500-6C16-1E1B-F12D9100CF60}"/>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10" name="Picture 9">
            <a:extLst>
              <a:ext uri="{FF2B5EF4-FFF2-40B4-BE49-F238E27FC236}">
                <a16:creationId xmlns:a16="http://schemas.microsoft.com/office/drawing/2014/main" id="{414A360F-1ACD-2E32-7B6E-6D49E9B4D465}"/>
              </a:ext>
            </a:extLst>
          </p:cNvPr>
          <p:cNvPicPr>
            <a:picLocks noChangeAspect="1"/>
          </p:cNvPicPr>
          <p:nvPr/>
        </p:nvPicPr>
        <p:blipFill>
          <a:blip r:embed="rId3"/>
          <a:stretch>
            <a:fillRect/>
          </a:stretch>
        </p:blipFill>
        <p:spPr>
          <a:xfrm>
            <a:off x="-70445" y="1347125"/>
            <a:ext cx="10345064" cy="4565849"/>
          </a:xfrm>
          <a:prstGeom prst="rect">
            <a:avLst/>
          </a:prstGeom>
        </p:spPr>
      </p:pic>
      <p:pic>
        <p:nvPicPr>
          <p:cNvPr id="13" name="Picture 12">
            <a:extLst>
              <a:ext uri="{FF2B5EF4-FFF2-40B4-BE49-F238E27FC236}">
                <a16:creationId xmlns:a16="http://schemas.microsoft.com/office/drawing/2014/main" id="{904F199C-AFBD-B6E6-DC78-A5480ECB6891}"/>
              </a:ext>
            </a:extLst>
          </p:cNvPr>
          <p:cNvPicPr>
            <a:picLocks noChangeAspect="1"/>
          </p:cNvPicPr>
          <p:nvPr/>
        </p:nvPicPr>
        <p:blipFill>
          <a:blip r:embed="rId4"/>
          <a:stretch>
            <a:fillRect/>
          </a:stretch>
        </p:blipFill>
        <p:spPr>
          <a:xfrm>
            <a:off x="4002740" y="1182770"/>
            <a:ext cx="11379570" cy="5493319"/>
          </a:xfrm>
          <a:prstGeom prst="rect">
            <a:avLst/>
          </a:prstGeom>
        </p:spPr>
      </p:pic>
      <p:pic>
        <p:nvPicPr>
          <p:cNvPr id="14" name="Picture 13">
            <a:extLst>
              <a:ext uri="{FF2B5EF4-FFF2-40B4-BE49-F238E27FC236}">
                <a16:creationId xmlns:a16="http://schemas.microsoft.com/office/drawing/2014/main" id="{50AE4FCA-7768-89D6-6069-15B2FDBDE0D5}"/>
              </a:ext>
            </a:extLst>
          </p:cNvPr>
          <p:cNvPicPr>
            <a:picLocks noChangeAspect="1"/>
          </p:cNvPicPr>
          <p:nvPr/>
        </p:nvPicPr>
        <p:blipFill>
          <a:blip r:embed="rId5"/>
          <a:stretch>
            <a:fillRect/>
          </a:stretch>
        </p:blipFill>
        <p:spPr>
          <a:xfrm>
            <a:off x="5806325" y="2424294"/>
            <a:ext cx="7772400" cy="6495117"/>
          </a:xfrm>
          <a:prstGeom prst="rect">
            <a:avLst/>
          </a:prstGeom>
        </p:spPr>
      </p:pic>
      <p:pic>
        <p:nvPicPr>
          <p:cNvPr id="15" name="Picture 14">
            <a:extLst>
              <a:ext uri="{FF2B5EF4-FFF2-40B4-BE49-F238E27FC236}">
                <a16:creationId xmlns:a16="http://schemas.microsoft.com/office/drawing/2014/main" id="{3BCA9E30-A4CB-77B2-5522-DA0A596E2372}"/>
              </a:ext>
            </a:extLst>
          </p:cNvPr>
          <p:cNvPicPr>
            <a:picLocks noChangeAspect="1"/>
          </p:cNvPicPr>
          <p:nvPr/>
        </p:nvPicPr>
        <p:blipFill>
          <a:blip r:embed="rId6"/>
          <a:stretch>
            <a:fillRect/>
          </a:stretch>
        </p:blipFill>
        <p:spPr>
          <a:xfrm>
            <a:off x="6739166" y="763242"/>
            <a:ext cx="7772400" cy="6563058"/>
          </a:xfrm>
          <a:prstGeom prst="rect">
            <a:avLst/>
          </a:prstGeom>
        </p:spPr>
      </p:pic>
    </p:spTree>
    <p:extLst>
      <p:ext uri="{BB962C8B-B14F-4D97-AF65-F5344CB8AC3E}">
        <p14:creationId xmlns:p14="http://schemas.microsoft.com/office/powerpoint/2010/main" val="195420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7554235" cy="1015663"/>
            <a:chOff x="40098" y="379934"/>
            <a:chExt cx="6667805"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5684558" cy="84388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Summary</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918556"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04</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3" name="TextBox 2">
            <a:extLst>
              <a:ext uri="{FF2B5EF4-FFF2-40B4-BE49-F238E27FC236}">
                <a16:creationId xmlns:a16="http://schemas.microsoft.com/office/drawing/2014/main" id="{EFA6F233-3D36-65E5-00B8-68086ACE316B}"/>
              </a:ext>
            </a:extLst>
          </p:cNvPr>
          <p:cNvSpPr txBox="1"/>
          <p:nvPr/>
        </p:nvSpPr>
        <p:spPr>
          <a:xfrm>
            <a:off x="920337" y="1176443"/>
            <a:ext cx="10833048" cy="6001643"/>
          </a:xfrm>
          <a:prstGeom prst="rect">
            <a:avLst/>
          </a:prstGeom>
          <a:noFill/>
        </p:spPr>
        <p:txBody>
          <a:bodyPr wrap="square">
            <a:spAutoFit/>
          </a:bodyPr>
          <a:lstStyle/>
          <a:p>
            <a:pPr algn="ctr"/>
            <a:r>
              <a:rPr lang="en-US" altLang="zh-CN" sz="2400" dirty="0"/>
              <a:t>How</a:t>
            </a:r>
            <a:r>
              <a:rPr lang="zh-CN" altLang="en-US" sz="2400" dirty="0"/>
              <a:t> </a:t>
            </a:r>
            <a:r>
              <a:rPr lang="en-US" altLang="zh-CN" sz="2400" dirty="0"/>
              <a:t>gig</a:t>
            </a:r>
            <a:r>
              <a:rPr lang="zh-CN" altLang="en-US" sz="2400" dirty="0"/>
              <a:t> </a:t>
            </a:r>
            <a:r>
              <a:rPr lang="en-US" altLang="zh-CN" sz="2400" dirty="0"/>
              <a:t>workers choose jobs and learn to improve performance over time?</a:t>
            </a:r>
          </a:p>
          <a:p>
            <a:endParaRPr lang="en-US" altLang="zh-CN" sz="2400" dirty="0"/>
          </a:p>
          <a:p>
            <a:pPr marL="342900" indent="-342900">
              <a:buFont typeface="Arial" panose="020B0604020202020204" pitchFamily="34" charset="0"/>
              <a:buChar char="•"/>
            </a:pPr>
            <a:r>
              <a:rPr lang="en-US" altLang="zh-CN" sz="2400" b="1" dirty="0">
                <a:latin typeface="+mj-lt"/>
                <a:ea typeface="+mj-ea"/>
              </a:rPr>
              <a:t>Context: </a:t>
            </a:r>
            <a:r>
              <a:rPr lang="en-US" altLang="zh-CN" sz="2400" dirty="0">
                <a:latin typeface="+mj-lt"/>
                <a:ea typeface="+mj-ea"/>
              </a:rPr>
              <a:t>On-demand delivery workers</a:t>
            </a:r>
            <a:endParaRPr lang="en-US" altLang="zh-CN" sz="2400" b="1" dirty="0">
              <a:latin typeface="+mj-lt"/>
              <a:ea typeface="+mj-ea"/>
            </a:endParaRPr>
          </a:p>
          <a:p>
            <a:pPr marL="342900" indent="-342900">
              <a:buFont typeface="Arial" panose="020B0604020202020204" pitchFamily="34" charset="0"/>
              <a:buChar char="•"/>
            </a:pPr>
            <a:r>
              <a:rPr lang="en-US" altLang="zh-CN" sz="2400" b="1" dirty="0">
                <a:latin typeface="+mj-lt"/>
                <a:ea typeface="+mj-ea"/>
              </a:rPr>
              <a:t>Empirical findings:</a:t>
            </a:r>
            <a:r>
              <a:rPr lang="zh-CN" altLang="en-US" sz="2400" b="1" dirty="0">
                <a:latin typeface="+mj-lt"/>
                <a:ea typeface="+mj-ea"/>
              </a:rPr>
              <a:t> </a:t>
            </a:r>
            <a:endParaRPr lang="en-US" altLang="zh-CN" sz="2400" b="1" dirty="0">
              <a:latin typeface="+mj-lt"/>
              <a:ea typeface="+mj-ea"/>
            </a:endParaRPr>
          </a:p>
          <a:p>
            <a:pPr marL="800100" lvl="1" indent="-342900">
              <a:buFont typeface="Arial" panose="020B0604020202020204" pitchFamily="34" charset="0"/>
              <a:buChar char="•"/>
            </a:pPr>
            <a:r>
              <a:rPr lang="en-US" altLang="zh-CN" sz="2400" dirty="0">
                <a:latin typeface="+mj-lt"/>
                <a:ea typeface="+mj-ea"/>
              </a:rPr>
              <a:t>Bundling is strategic, but workers tend to over-bundle, hurting performance</a:t>
            </a:r>
          </a:p>
          <a:p>
            <a:pPr marL="800100" lvl="1" indent="-342900">
              <a:buFont typeface="Arial" panose="020B0604020202020204" pitchFamily="34" charset="0"/>
              <a:buChar char="•"/>
            </a:pPr>
            <a:r>
              <a:rPr lang="en-US" altLang="zh-CN" sz="2400" dirty="0">
                <a:latin typeface="+mj-lt"/>
                <a:ea typeface="+mj-ea"/>
              </a:rPr>
              <a:t>Potential impact of platform’s bundled order recommendations</a:t>
            </a:r>
          </a:p>
          <a:p>
            <a:pPr marL="800100" lvl="1" indent="-342900">
              <a:buFont typeface="Arial" panose="020B0604020202020204" pitchFamily="34" charset="0"/>
              <a:buChar char="•"/>
            </a:pPr>
            <a:r>
              <a:rPr lang="en-US" altLang="zh-CN" sz="2400" dirty="0">
                <a:latin typeface="+mj-lt"/>
                <a:ea typeface="+mj-ea"/>
              </a:rPr>
              <a:t>Workers</a:t>
            </a:r>
            <a:r>
              <a:rPr lang="zh-CN" altLang="en-US" sz="2400" dirty="0">
                <a:latin typeface="+mj-lt"/>
                <a:ea typeface="+mj-ea"/>
              </a:rPr>
              <a:t> </a:t>
            </a:r>
            <a:r>
              <a:rPr lang="en-US" altLang="zh-CN" sz="2400" dirty="0">
                <a:latin typeface="+mj-lt"/>
                <a:ea typeface="+mj-ea"/>
              </a:rPr>
              <a:t>learn</a:t>
            </a:r>
            <a:r>
              <a:rPr lang="zh-CN" altLang="en-US" sz="2400" dirty="0">
                <a:latin typeface="+mj-lt"/>
                <a:ea typeface="+mj-ea"/>
              </a:rPr>
              <a:t> </a:t>
            </a:r>
            <a:r>
              <a:rPr lang="en-US" altLang="zh-CN" sz="2400" dirty="0">
                <a:latin typeface="+mj-lt"/>
                <a:ea typeface="+mj-ea"/>
              </a:rPr>
              <a:t>to</a:t>
            </a:r>
            <a:r>
              <a:rPr lang="zh-CN" altLang="en-US" sz="2400" dirty="0">
                <a:latin typeface="+mj-lt"/>
                <a:ea typeface="+mj-ea"/>
              </a:rPr>
              <a:t> </a:t>
            </a:r>
            <a:r>
              <a:rPr lang="en-US" altLang="zh-CN" sz="2400" dirty="0">
                <a:latin typeface="+mj-lt"/>
                <a:ea typeface="+mj-ea"/>
              </a:rPr>
              <a:t>perform</a:t>
            </a:r>
            <a:r>
              <a:rPr lang="zh-CN" altLang="en-US" sz="2400" dirty="0">
                <a:latin typeface="+mj-lt"/>
                <a:ea typeface="+mj-ea"/>
              </a:rPr>
              <a:t> </a:t>
            </a:r>
            <a:r>
              <a:rPr lang="en-US" altLang="zh-CN" sz="2400" dirty="0">
                <a:latin typeface="+mj-lt"/>
                <a:ea typeface="+mj-ea"/>
              </a:rPr>
              <a:t>better</a:t>
            </a:r>
            <a:r>
              <a:rPr lang="zh-CN" altLang="en-US" sz="2400" dirty="0">
                <a:latin typeface="+mj-lt"/>
                <a:ea typeface="+mj-ea"/>
              </a:rPr>
              <a:t> </a:t>
            </a:r>
            <a:r>
              <a:rPr lang="en-US" altLang="zh-CN" sz="2400" dirty="0">
                <a:latin typeface="+mj-lt"/>
                <a:ea typeface="+mj-ea"/>
              </a:rPr>
              <a:t>and</a:t>
            </a:r>
            <a:r>
              <a:rPr lang="zh-CN" altLang="en-US" sz="2400" dirty="0">
                <a:latin typeface="+mj-lt"/>
                <a:ea typeface="+mj-ea"/>
              </a:rPr>
              <a:t> </a:t>
            </a:r>
            <a:r>
              <a:rPr lang="en-US" altLang="zh-CN" sz="2400" dirty="0">
                <a:latin typeface="+mj-lt"/>
                <a:ea typeface="+mj-ea"/>
              </a:rPr>
              <a:t>make</a:t>
            </a:r>
            <a:r>
              <a:rPr lang="zh-CN" altLang="en-US" sz="2400" dirty="0">
                <a:latin typeface="+mj-lt"/>
                <a:ea typeface="+mj-ea"/>
              </a:rPr>
              <a:t> </a:t>
            </a:r>
            <a:r>
              <a:rPr lang="en-US" altLang="zh-CN" sz="2400" dirty="0">
                <a:latin typeface="+mj-lt"/>
                <a:ea typeface="+mj-ea"/>
              </a:rPr>
              <a:t>better</a:t>
            </a:r>
            <a:r>
              <a:rPr lang="zh-CN" altLang="en-US" sz="2400" dirty="0">
                <a:latin typeface="+mj-lt"/>
                <a:ea typeface="+mj-ea"/>
              </a:rPr>
              <a:t> </a:t>
            </a:r>
            <a:r>
              <a:rPr lang="en-US" altLang="zh-CN" sz="2400" dirty="0">
                <a:latin typeface="+mj-lt"/>
                <a:ea typeface="+mj-ea"/>
              </a:rPr>
              <a:t>decisions;</a:t>
            </a:r>
            <a:r>
              <a:rPr lang="zh-CN" altLang="en-US" sz="2400" dirty="0">
                <a:latin typeface="+mj-lt"/>
                <a:ea typeface="+mj-ea"/>
              </a:rPr>
              <a:t> </a:t>
            </a:r>
            <a:r>
              <a:rPr lang="en-US" altLang="zh-CN" sz="2400" dirty="0">
                <a:latin typeface="+mj-lt"/>
                <a:ea typeface="+mj-ea"/>
              </a:rPr>
              <a:t>workers</a:t>
            </a:r>
            <a:r>
              <a:rPr lang="zh-CN" altLang="en-US" sz="2400" dirty="0">
                <a:latin typeface="+mj-lt"/>
                <a:ea typeface="+mj-ea"/>
              </a:rPr>
              <a:t> </a:t>
            </a:r>
            <a:r>
              <a:rPr lang="en-US" altLang="zh-CN" sz="2400" dirty="0">
                <a:latin typeface="+mj-lt"/>
                <a:ea typeface="+mj-ea"/>
              </a:rPr>
              <a:t>who</a:t>
            </a:r>
            <a:r>
              <a:rPr lang="zh-CN" altLang="en-US" sz="2400" dirty="0">
                <a:latin typeface="+mj-lt"/>
                <a:ea typeface="+mj-ea"/>
              </a:rPr>
              <a:t> </a:t>
            </a:r>
            <a:r>
              <a:rPr lang="en-US" altLang="zh-CN" sz="2400" dirty="0">
                <a:latin typeface="+mj-lt"/>
                <a:ea typeface="+mj-ea"/>
              </a:rPr>
              <a:t>explore/exploit</a:t>
            </a:r>
            <a:r>
              <a:rPr lang="zh-CN" altLang="en-US" sz="2400" dirty="0">
                <a:latin typeface="+mj-lt"/>
                <a:ea typeface="+mj-ea"/>
              </a:rPr>
              <a:t> </a:t>
            </a:r>
            <a:r>
              <a:rPr lang="en-US" altLang="zh-CN" sz="2400" dirty="0">
                <a:latin typeface="+mj-lt"/>
                <a:ea typeface="+mj-ea"/>
              </a:rPr>
              <a:t>just</a:t>
            </a:r>
            <a:r>
              <a:rPr lang="zh-CN" altLang="en-US" sz="2400" dirty="0">
                <a:latin typeface="+mj-lt"/>
                <a:ea typeface="+mj-ea"/>
              </a:rPr>
              <a:t> </a:t>
            </a:r>
            <a:r>
              <a:rPr lang="en-US" altLang="zh-CN" sz="2400" dirty="0">
                <a:latin typeface="+mj-lt"/>
                <a:ea typeface="+mj-ea"/>
              </a:rPr>
              <a:t>the</a:t>
            </a:r>
            <a:r>
              <a:rPr lang="zh-CN" altLang="en-US" sz="2400" dirty="0">
                <a:latin typeface="+mj-lt"/>
                <a:ea typeface="+mj-ea"/>
              </a:rPr>
              <a:t> </a:t>
            </a:r>
            <a:r>
              <a:rPr lang="en-US" altLang="zh-CN" sz="2400" dirty="0">
                <a:latin typeface="+mj-lt"/>
                <a:ea typeface="+mj-ea"/>
              </a:rPr>
              <a:t>right</a:t>
            </a:r>
            <a:r>
              <a:rPr lang="zh-CN" altLang="en-US" sz="2400" dirty="0">
                <a:latin typeface="+mj-lt"/>
                <a:ea typeface="+mj-ea"/>
              </a:rPr>
              <a:t> </a:t>
            </a:r>
            <a:r>
              <a:rPr lang="en-US" altLang="zh-CN" sz="2400" dirty="0">
                <a:latin typeface="+mj-lt"/>
                <a:ea typeface="+mj-ea"/>
              </a:rPr>
              <a:t>amount</a:t>
            </a:r>
            <a:r>
              <a:rPr lang="zh-CN" altLang="en-US" sz="2400" dirty="0">
                <a:latin typeface="+mj-lt"/>
                <a:ea typeface="+mj-ea"/>
              </a:rPr>
              <a:t> </a:t>
            </a:r>
            <a:r>
              <a:rPr lang="en-US" altLang="zh-CN" sz="2400" dirty="0">
                <a:latin typeface="+mj-lt"/>
                <a:ea typeface="+mj-ea"/>
              </a:rPr>
              <a:t>improve performance</a:t>
            </a:r>
            <a:r>
              <a:rPr lang="zh-CN" altLang="en-US" sz="2400" dirty="0">
                <a:latin typeface="+mj-lt"/>
                <a:ea typeface="+mj-ea"/>
              </a:rPr>
              <a:t> </a:t>
            </a:r>
            <a:r>
              <a:rPr lang="en-US" altLang="zh-CN" sz="2400" dirty="0">
                <a:latin typeface="+mj-lt"/>
                <a:ea typeface="+mj-ea"/>
              </a:rPr>
              <a:t>the</a:t>
            </a:r>
            <a:r>
              <a:rPr lang="zh-CN" altLang="en-US" sz="2400" dirty="0">
                <a:latin typeface="+mj-lt"/>
                <a:ea typeface="+mj-ea"/>
              </a:rPr>
              <a:t> </a:t>
            </a:r>
            <a:r>
              <a:rPr lang="en-US" altLang="zh-CN" sz="2400" dirty="0">
                <a:latin typeface="+mj-lt"/>
                <a:ea typeface="+mj-ea"/>
              </a:rPr>
              <a:t>most</a:t>
            </a:r>
            <a:endParaRPr lang="en-US" altLang="zh-CN" sz="2400" b="1" dirty="0">
              <a:latin typeface="+mj-lt"/>
              <a:ea typeface="+mj-ea"/>
            </a:endParaRPr>
          </a:p>
          <a:p>
            <a:pPr marL="342900" indent="-342900">
              <a:buFont typeface="Arial" panose="020B0604020202020204" pitchFamily="34" charset="0"/>
              <a:buChar char="•"/>
            </a:pPr>
            <a:r>
              <a:rPr lang="en-US" altLang="zh-CN" sz="2400" b="1" dirty="0">
                <a:latin typeface="+mj-lt"/>
                <a:ea typeface="+mj-ea"/>
              </a:rPr>
              <a:t>Experimental findings</a:t>
            </a:r>
            <a:r>
              <a:rPr lang="en-US" altLang="zh-CN" sz="2400" dirty="0">
                <a:latin typeface="+mj-lt"/>
                <a:ea typeface="+mj-ea"/>
              </a:rPr>
              <a:t>:</a:t>
            </a:r>
            <a:r>
              <a:rPr lang="zh-CN" altLang="en-US" sz="2400" dirty="0">
                <a:latin typeface="+mj-lt"/>
                <a:ea typeface="+mj-ea"/>
              </a:rPr>
              <a:t> </a:t>
            </a:r>
            <a:r>
              <a:rPr lang="en-US" altLang="zh-CN" sz="2400" dirty="0">
                <a:latin typeface="+mj-lt"/>
                <a:ea typeface="+mj-ea"/>
              </a:rPr>
              <a:t>Humans</a:t>
            </a:r>
            <a:r>
              <a:rPr lang="zh-CN" altLang="en-US" sz="2400" dirty="0">
                <a:latin typeface="+mj-lt"/>
                <a:ea typeface="+mj-ea"/>
              </a:rPr>
              <a:t> </a:t>
            </a:r>
            <a:r>
              <a:rPr lang="en-US" altLang="zh-CN" sz="2400" dirty="0">
                <a:latin typeface="+mj-lt"/>
                <a:ea typeface="+mj-ea"/>
              </a:rPr>
              <a:t>prioritize</a:t>
            </a:r>
            <a:r>
              <a:rPr lang="zh-CN" altLang="en-US" sz="2400" dirty="0">
                <a:latin typeface="+mj-lt"/>
                <a:ea typeface="+mj-ea"/>
              </a:rPr>
              <a:t> </a:t>
            </a:r>
            <a:r>
              <a:rPr lang="en-US" altLang="zh-CN" sz="2400" dirty="0">
                <a:latin typeface="+mj-lt"/>
                <a:ea typeface="+mj-ea"/>
              </a:rPr>
              <a:t>first</a:t>
            </a:r>
            <a:r>
              <a:rPr lang="zh-CN" altLang="en-US" sz="2400" dirty="0">
                <a:latin typeface="+mj-lt"/>
                <a:ea typeface="+mj-ea"/>
              </a:rPr>
              <a:t> </a:t>
            </a:r>
            <a:r>
              <a:rPr lang="en-US" altLang="zh-CN" sz="2400" dirty="0">
                <a:latin typeface="+mj-lt"/>
                <a:ea typeface="+mj-ea"/>
              </a:rPr>
              <a:t>available</a:t>
            </a:r>
            <a:r>
              <a:rPr lang="zh-CN" altLang="en-US" sz="2400" dirty="0">
                <a:latin typeface="+mj-lt"/>
                <a:ea typeface="+mj-ea"/>
              </a:rPr>
              <a:t> </a:t>
            </a:r>
            <a:r>
              <a:rPr lang="en-US" altLang="zh-CN" sz="2400" dirty="0">
                <a:latin typeface="+mj-lt"/>
                <a:ea typeface="+mj-ea"/>
              </a:rPr>
              <a:t>or</a:t>
            </a:r>
            <a:r>
              <a:rPr lang="zh-CN" altLang="en-US" sz="2400" dirty="0">
                <a:latin typeface="+mj-lt"/>
                <a:ea typeface="+mj-ea"/>
              </a:rPr>
              <a:t> </a:t>
            </a:r>
            <a:r>
              <a:rPr lang="en-US" altLang="zh-CN" sz="2400" dirty="0">
                <a:latin typeface="+mj-lt"/>
                <a:ea typeface="+mj-ea"/>
              </a:rPr>
              <a:t>seemingly-easier</a:t>
            </a:r>
            <a:r>
              <a:rPr lang="zh-CN" altLang="en-US" sz="2400" dirty="0">
                <a:latin typeface="+mj-lt"/>
                <a:ea typeface="+mj-ea"/>
              </a:rPr>
              <a:t> </a:t>
            </a:r>
            <a:r>
              <a:rPr lang="en-US" altLang="zh-CN" sz="2400" dirty="0">
                <a:latin typeface="+mj-lt"/>
                <a:ea typeface="+mj-ea"/>
              </a:rPr>
              <a:t>tasks</a:t>
            </a:r>
          </a:p>
          <a:p>
            <a:pPr marL="800100" lvl="1" indent="-342900">
              <a:buFont typeface="Arial" panose="020B0604020202020204" pitchFamily="34" charset="0"/>
              <a:buChar char="•"/>
            </a:pPr>
            <a:endParaRPr lang="en-US" altLang="zh-CN" sz="2400" dirty="0">
              <a:latin typeface="+mj-lt"/>
              <a:ea typeface="+mj-ea"/>
            </a:endParaRPr>
          </a:p>
          <a:p>
            <a:pPr marL="800100" lvl="1" indent="-342900">
              <a:buFont typeface="Arial" panose="020B0604020202020204" pitchFamily="34" charset="0"/>
              <a:buChar char="•"/>
            </a:pPr>
            <a:endParaRPr lang="en-US" sz="2400" b="0" i="0" dirty="0">
              <a:effectLst/>
              <a:latin typeface="+mj-lt"/>
              <a:ea typeface="+mj-ea"/>
            </a:endParaRPr>
          </a:p>
          <a:p>
            <a:pPr marL="342900" indent="-342900">
              <a:buFont typeface="Arial" panose="020B0604020202020204" pitchFamily="34" charset="0"/>
              <a:buChar char="•"/>
            </a:pPr>
            <a:endParaRPr lang="en-US" sz="2400" b="0" i="0" dirty="0">
              <a:effectLst/>
              <a:latin typeface="+mj-lt"/>
              <a:ea typeface="+mj-ea"/>
            </a:endParaRPr>
          </a:p>
          <a:p>
            <a:pPr marL="342900" indent="-342900">
              <a:buFont typeface="Arial" panose="020B0604020202020204" pitchFamily="34" charset="0"/>
              <a:buChar char="•"/>
            </a:pPr>
            <a:endParaRPr lang="en-US" sz="2400" b="0" i="0" u="none" strike="noStrike" dirty="0">
              <a:effectLst/>
              <a:latin typeface="+mj-lt"/>
              <a:ea typeface="+mj-ea"/>
            </a:endParaRPr>
          </a:p>
          <a:p>
            <a:endParaRPr lang="en-US" sz="2400" b="1" dirty="0">
              <a:latin typeface="+mj-lt"/>
              <a:ea typeface="+mj-ea"/>
            </a:endParaRPr>
          </a:p>
          <a:p>
            <a:r>
              <a:rPr lang="en-CN" sz="2400" dirty="0">
                <a:latin typeface="+mj-lt"/>
                <a:ea typeface="+mj-ea"/>
              </a:rPr>
              <a:t> </a:t>
            </a:r>
          </a:p>
          <a:p>
            <a:pPr marL="342900" indent="-342900">
              <a:buFont typeface="Arial" panose="020B0604020202020204" pitchFamily="34" charset="0"/>
              <a:buChar char="•"/>
            </a:pPr>
            <a:endParaRPr lang="en-CN" sz="2400" dirty="0">
              <a:latin typeface="+mj-lt"/>
              <a:ea typeface="+mj-ea"/>
            </a:endParaRPr>
          </a:p>
        </p:txBody>
      </p:sp>
      <p:sp>
        <p:nvSpPr>
          <p:cNvPr id="4" name="Rectangle 3">
            <a:extLst>
              <a:ext uri="{FF2B5EF4-FFF2-40B4-BE49-F238E27FC236}">
                <a16:creationId xmlns:a16="http://schemas.microsoft.com/office/drawing/2014/main" id="{1E97873D-12ED-8791-671C-4088291C6397}"/>
              </a:ext>
            </a:extLst>
          </p:cNvPr>
          <p:cNvSpPr/>
          <p:nvPr/>
        </p:nvSpPr>
        <p:spPr>
          <a:xfrm>
            <a:off x="-1559450" y="5888778"/>
            <a:ext cx="14697598" cy="1590590"/>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D5565A-E4AE-033E-141E-E0E3A6E19ED9}"/>
              </a:ext>
            </a:extLst>
          </p:cNvPr>
          <p:cNvSpPr/>
          <p:nvPr/>
        </p:nvSpPr>
        <p:spPr>
          <a:xfrm>
            <a:off x="1682953" y="6037742"/>
            <a:ext cx="8849650" cy="646331"/>
          </a:xfrm>
          <a:prstGeom prst="rect">
            <a:avLst/>
          </a:prstGeom>
        </p:spPr>
        <p:txBody>
          <a:bodyPr wrap="square">
            <a:spAutoFit/>
          </a:bodyPr>
          <a:lstStyle/>
          <a:p>
            <a:pPr algn="ctr"/>
            <a:r>
              <a:rPr lang="en-US" b="1" dirty="0">
                <a:solidFill>
                  <a:schemeClr val="bg1"/>
                </a:solidFill>
                <a:latin typeface="CMU Sans Serif" charset="0"/>
                <a:ea typeface="CMU Sans Serif" charset="0"/>
                <a:cs typeface="CMU Sans Serif" charset="0"/>
              </a:rPr>
              <a:t>Shunan Jiang </a:t>
            </a:r>
            <a:r>
              <a:rPr lang="en-US" sz="1600" dirty="0">
                <a:solidFill>
                  <a:schemeClr val="bg1"/>
                </a:solidFill>
                <a:latin typeface="CMU Sans Serif" charset="0"/>
                <a:ea typeface="CMU Sans Serif" charset="0"/>
                <a:cs typeface="CMU Sans Serif" charset="0"/>
              </a:rPr>
              <a:t>(</a:t>
            </a:r>
            <a:r>
              <a:rPr lang="en-US" sz="1600" dirty="0" err="1">
                <a:solidFill>
                  <a:schemeClr val="bg1"/>
                </a:solidFill>
                <a:latin typeface="CMU Sans Serif" charset="0"/>
                <a:ea typeface="CMU Sans Serif" charset="0"/>
                <a:cs typeface="CMU Sans Serif" charset="0"/>
              </a:rPr>
              <a:t>shunan_jiang</a:t>
            </a:r>
            <a:r>
              <a:rPr lang="en-US" sz="1600" dirty="0">
                <a:solidFill>
                  <a:schemeClr val="bg1"/>
                </a:solidFill>
                <a:latin typeface="CMU Sans Serif" charset="0"/>
                <a:ea typeface="CMU Sans Serif" charset="0"/>
                <a:cs typeface="CMU Sans Serif" charset="0"/>
              </a:rPr>
              <a:t>@@</a:t>
            </a:r>
            <a:r>
              <a:rPr lang="en-US" sz="1600" dirty="0" err="1">
                <a:solidFill>
                  <a:schemeClr val="bg1"/>
                </a:solidFill>
                <a:latin typeface="CMU Sans Serif" charset="0"/>
                <a:ea typeface="CMU Sans Serif" charset="0"/>
                <a:cs typeface="CMU Sans Serif" charset="0"/>
              </a:rPr>
              <a:t>berkeley.edu</a:t>
            </a:r>
            <a:r>
              <a:rPr lang="en-US" sz="1600" dirty="0">
                <a:solidFill>
                  <a:schemeClr val="bg1"/>
                </a:solidFill>
                <a:latin typeface="CMU Sans Serif" charset="0"/>
                <a:ea typeface="CMU Sans Serif" charset="0"/>
                <a:cs typeface="CMU Sans Serif" charset="0"/>
              </a:rPr>
              <a:t> / </a:t>
            </a:r>
            <a:r>
              <a:rPr lang="en-US" sz="1600" dirty="0" err="1">
                <a:solidFill>
                  <a:schemeClr val="bg1"/>
                </a:solidFill>
                <a:latin typeface="CMU Sans Serif" charset="0"/>
                <a:ea typeface="CMU Sans Serif" charset="0"/>
                <a:cs typeface="CMU Sans Serif" charset="0"/>
              </a:rPr>
              <a:t>shunanjiang.github.io</a:t>
            </a:r>
            <a:r>
              <a:rPr lang="en-US" sz="1600" dirty="0">
                <a:solidFill>
                  <a:schemeClr val="bg1"/>
                </a:solidFill>
                <a:latin typeface="CMU Sans Serif" charset="0"/>
                <a:ea typeface="CMU Sans Serif" charset="0"/>
                <a:cs typeface="CMU Sans Serif" charset="0"/>
              </a:rPr>
              <a:t>)</a:t>
            </a:r>
            <a:br>
              <a:rPr lang="en-US" dirty="0">
                <a:solidFill>
                  <a:schemeClr val="bg1"/>
                </a:solidFill>
                <a:latin typeface="CMU Sans Serif" charset="0"/>
                <a:ea typeface="CMU Sans Serif" charset="0"/>
                <a:cs typeface="CMU Sans Serif" charset="0"/>
              </a:rPr>
            </a:br>
            <a:r>
              <a:rPr lang="en-US" b="1" dirty="0">
                <a:solidFill>
                  <a:schemeClr val="bg1"/>
                </a:solidFill>
                <a:latin typeface="CMU Sans Serif" charset="0"/>
                <a:ea typeface="CMU Sans Serif" charset="0"/>
                <a:cs typeface="CMU Sans Serif" charset="0"/>
              </a:rPr>
              <a:t> </a:t>
            </a:r>
            <a:r>
              <a:rPr lang="en-US" dirty="0">
                <a:solidFill>
                  <a:schemeClr val="bg1"/>
                </a:solidFill>
                <a:latin typeface="CMU Sans Serif" charset="0"/>
                <a:ea typeface="CMU Sans Serif" charset="0"/>
                <a:cs typeface="CMU Sans Serif" charset="0"/>
              </a:rPr>
              <a:t>&amp; Park Sinchaisri </a:t>
            </a:r>
            <a:r>
              <a:rPr lang="en-US" sz="1600" dirty="0">
                <a:solidFill>
                  <a:schemeClr val="bg1"/>
                </a:solidFill>
                <a:latin typeface="CMU Sans Serif" charset="0"/>
                <a:ea typeface="CMU Sans Serif" charset="0"/>
                <a:cs typeface="CMU Sans Serif" charset="0"/>
              </a:rPr>
              <a:t>(</a:t>
            </a:r>
            <a:r>
              <a:rPr lang="en-US" sz="1600" dirty="0" err="1">
                <a:solidFill>
                  <a:schemeClr val="bg1"/>
                </a:solidFill>
                <a:latin typeface="CMU Sans Serif" charset="0"/>
                <a:ea typeface="CMU Sans Serif" charset="0"/>
                <a:cs typeface="CMU Sans Serif" charset="0"/>
              </a:rPr>
              <a:t>parksinchaisri@berkeley.edu</a:t>
            </a:r>
            <a:r>
              <a:rPr lang="en-US" sz="1600" dirty="0">
                <a:solidFill>
                  <a:schemeClr val="bg1"/>
                </a:solidFill>
                <a:latin typeface="CMU Sans Serif" charset="0"/>
                <a:ea typeface="CMU Sans Serif" charset="0"/>
                <a:cs typeface="CMU Sans Serif" charset="0"/>
              </a:rPr>
              <a:t> / </a:t>
            </a:r>
            <a:r>
              <a:rPr lang="en-US" sz="1600" dirty="0" err="1">
                <a:solidFill>
                  <a:schemeClr val="bg1"/>
                </a:solidFill>
                <a:latin typeface="CMU Sans Serif" charset="0"/>
                <a:ea typeface="CMU Sans Serif" charset="0"/>
                <a:cs typeface="CMU Sans Serif" charset="0"/>
              </a:rPr>
              <a:t>parksinchaisri.github.io</a:t>
            </a:r>
            <a:r>
              <a:rPr lang="en-US" sz="1600" dirty="0">
                <a:solidFill>
                  <a:schemeClr val="bg1"/>
                </a:solidFill>
                <a:latin typeface="CMU Sans Serif" charset="0"/>
                <a:ea typeface="CMU Sans Serif" charset="0"/>
                <a:cs typeface="CMU Sans Serif" charset="0"/>
              </a:rPr>
              <a:t>)</a:t>
            </a:r>
            <a:endParaRPr lang="en-US" dirty="0">
              <a:solidFill>
                <a:srgbClr val="FFFF00"/>
              </a:solidFill>
              <a:latin typeface="CMU Sans Serif" charset="0"/>
              <a:ea typeface="CMU Sans Serif" charset="0"/>
              <a:cs typeface="CMU Sans Serif" charset="0"/>
            </a:endParaRPr>
          </a:p>
        </p:txBody>
      </p:sp>
      <p:pic>
        <p:nvPicPr>
          <p:cNvPr id="9" name="Picture 10" descr="Park Sinchaisri - Berkeley Haas">
            <a:extLst>
              <a:ext uri="{FF2B5EF4-FFF2-40B4-BE49-F238E27FC236}">
                <a16:creationId xmlns:a16="http://schemas.microsoft.com/office/drawing/2014/main" id="{0A4DB6F4-18FE-5B6C-C97D-761AF652AA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387767" y="5023615"/>
            <a:ext cx="1570045" cy="1570045"/>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 descr="Shunan Jiang">
            <a:extLst>
              <a:ext uri="{FF2B5EF4-FFF2-40B4-BE49-F238E27FC236}">
                <a16:creationId xmlns:a16="http://schemas.microsoft.com/office/drawing/2014/main" id="{7D0F681E-1327-A296-67A1-714757DDD1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77" r="7006" b="37563"/>
          <a:stretch/>
        </p:blipFill>
        <p:spPr bwMode="auto">
          <a:xfrm>
            <a:off x="1234188" y="5023616"/>
            <a:ext cx="1571337" cy="1570045"/>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81FB878-E857-FA23-D225-ABE0EE325D15}"/>
              </a:ext>
            </a:extLst>
          </p:cNvPr>
          <p:cNvSpPr txBox="1"/>
          <p:nvPr/>
        </p:nvSpPr>
        <p:spPr>
          <a:xfrm>
            <a:off x="5146469" y="5133155"/>
            <a:ext cx="1944225" cy="523220"/>
          </a:xfrm>
          <a:prstGeom prst="rect">
            <a:avLst/>
          </a:prstGeom>
          <a:noFill/>
        </p:spPr>
        <p:txBody>
          <a:bodyPr wrap="square">
            <a:spAutoFit/>
          </a:bodyPr>
          <a:lstStyle/>
          <a:p>
            <a:r>
              <a:rPr lang="en-US" altLang="zh-CN" sz="2800" b="1" dirty="0">
                <a:solidFill>
                  <a:srgbClr val="374151"/>
                </a:solidFill>
                <a:latin typeface="+mj-lt"/>
              </a:rPr>
              <a:t>Thank you!</a:t>
            </a:r>
          </a:p>
        </p:txBody>
      </p:sp>
    </p:spTree>
    <p:extLst>
      <p:ext uri="{BB962C8B-B14F-4D97-AF65-F5344CB8AC3E}">
        <p14:creationId xmlns:p14="http://schemas.microsoft.com/office/powerpoint/2010/main" val="45418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175788"/>
            <a:ext cx="8275923" cy="1015663"/>
            <a:chOff x="40098" y="379934"/>
            <a:chExt cx="5026242"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635865" y="425089"/>
              <a:ext cx="4430475" cy="84394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Int</a:t>
              </a:r>
              <a:r>
                <a:rPr lang="en-US" altLang="zh-CN" sz="3200" b="1" dirty="0">
                  <a:solidFill>
                    <a:srgbClr val="003C61"/>
                  </a:solidFill>
                  <a:latin typeface="Helvetica" pitchFamily="2" charset="0"/>
                  <a:ea typeface="+mj-ea"/>
                  <a:cs typeface="Times New Roman" panose="02020603050405020304" pitchFamily="18" charset="0"/>
                </a:rPr>
                <a:t>roduction</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New workers may struggle…</a:t>
              </a: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01</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1014192"/>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3078" name="Picture 6">
            <a:extLst>
              <a:ext uri="{FF2B5EF4-FFF2-40B4-BE49-F238E27FC236}">
                <a16:creationId xmlns:a16="http://schemas.microsoft.com/office/drawing/2014/main" id="{EC540F48-976D-5656-7F0E-72B495397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498400" y="5516978"/>
            <a:ext cx="51563" cy="49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85E76F4-676F-E55C-3D9E-E1A31FA796EC}"/>
              </a:ext>
            </a:extLst>
          </p:cNvPr>
          <p:cNvPicPr>
            <a:picLocks noChangeAspect="1"/>
          </p:cNvPicPr>
          <p:nvPr/>
        </p:nvPicPr>
        <p:blipFill>
          <a:blip r:embed="rId4"/>
          <a:stretch>
            <a:fillRect/>
          </a:stretch>
        </p:blipFill>
        <p:spPr>
          <a:xfrm>
            <a:off x="2529266" y="1621794"/>
            <a:ext cx="4029423" cy="861715"/>
          </a:xfrm>
          <a:prstGeom prst="rect">
            <a:avLst/>
          </a:prstGeom>
        </p:spPr>
      </p:pic>
      <p:pic>
        <p:nvPicPr>
          <p:cNvPr id="5" name="Picture 4">
            <a:extLst>
              <a:ext uri="{FF2B5EF4-FFF2-40B4-BE49-F238E27FC236}">
                <a16:creationId xmlns:a16="http://schemas.microsoft.com/office/drawing/2014/main" id="{8ABD1FA9-8742-33A1-0CE6-6F93C0B45CBA}"/>
              </a:ext>
            </a:extLst>
          </p:cNvPr>
          <p:cNvPicPr>
            <a:picLocks noChangeAspect="1"/>
          </p:cNvPicPr>
          <p:nvPr/>
        </p:nvPicPr>
        <p:blipFill>
          <a:blip r:embed="rId5"/>
          <a:stretch>
            <a:fillRect/>
          </a:stretch>
        </p:blipFill>
        <p:spPr>
          <a:xfrm>
            <a:off x="2584686" y="2464378"/>
            <a:ext cx="7005535" cy="462067"/>
          </a:xfrm>
          <a:prstGeom prst="rect">
            <a:avLst/>
          </a:prstGeom>
        </p:spPr>
      </p:pic>
      <p:pic>
        <p:nvPicPr>
          <p:cNvPr id="11" name="Picture 10">
            <a:extLst>
              <a:ext uri="{FF2B5EF4-FFF2-40B4-BE49-F238E27FC236}">
                <a16:creationId xmlns:a16="http://schemas.microsoft.com/office/drawing/2014/main" id="{3707ECEE-52EB-57CC-A4DF-A94B0035C701}"/>
              </a:ext>
            </a:extLst>
          </p:cNvPr>
          <p:cNvPicPr>
            <a:picLocks noChangeAspect="1"/>
          </p:cNvPicPr>
          <p:nvPr/>
        </p:nvPicPr>
        <p:blipFill>
          <a:blip r:embed="rId6"/>
          <a:stretch>
            <a:fillRect/>
          </a:stretch>
        </p:blipFill>
        <p:spPr>
          <a:xfrm>
            <a:off x="1106773" y="3707601"/>
            <a:ext cx="9463628" cy="410845"/>
          </a:xfrm>
          <a:prstGeom prst="rect">
            <a:avLst/>
          </a:prstGeom>
        </p:spPr>
      </p:pic>
      <p:sp>
        <p:nvSpPr>
          <p:cNvPr id="14" name="TextBox 13">
            <a:extLst>
              <a:ext uri="{FF2B5EF4-FFF2-40B4-BE49-F238E27FC236}">
                <a16:creationId xmlns:a16="http://schemas.microsoft.com/office/drawing/2014/main" id="{4A769288-0F76-F26F-1C01-FC5946AF4C86}"/>
              </a:ext>
            </a:extLst>
          </p:cNvPr>
          <p:cNvSpPr txBox="1"/>
          <p:nvPr/>
        </p:nvSpPr>
        <p:spPr>
          <a:xfrm>
            <a:off x="7917872" y="1590987"/>
            <a:ext cx="3640535" cy="461665"/>
          </a:xfrm>
          <a:prstGeom prst="rect">
            <a:avLst/>
          </a:prstGeom>
          <a:solidFill>
            <a:schemeClr val="accent6">
              <a:lumMod val="20000"/>
              <a:lumOff val="80000"/>
            </a:schemeClr>
          </a:solidFill>
        </p:spPr>
        <p:txBody>
          <a:bodyPr wrap="square" rtlCol="0">
            <a:spAutoFit/>
          </a:bodyPr>
          <a:lstStyle/>
          <a:p>
            <a:pPr algn="ctr"/>
            <a:r>
              <a:rPr lang="en-US" altLang="zh-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rPr>
              <a:t>How</a:t>
            </a:r>
            <a:r>
              <a:rPr lang="zh-CN" altLang="en-US" sz="2400" dirty="0">
                <a:solidFill>
                  <a:srgbClr val="00B050"/>
                </a:solidFill>
                <a:latin typeface="Calibri" panose="020F0502020204030204" pitchFamily="34" charset="0"/>
                <a:cs typeface="Calibri" panose="020F0502020204030204" pitchFamily="34" charset="0"/>
              </a:rPr>
              <a:t> </a:t>
            </a:r>
            <a:r>
              <a:rPr lang="en-US" altLang="zh-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rPr>
              <a:t>to</a:t>
            </a:r>
            <a:r>
              <a:rPr lang="zh-CN" altLang="en-US" sz="2400" dirty="0">
                <a:solidFill>
                  <a:srgbClr val="00B050"/>
                </a:solidFill>
                <a:latin typeface="Calibri" panose="020F0502020204030204" pitchFamily="34" charset="0"/>
                <a:cs typeface="Calibri" panose="020F0502020204030204" pitchFamily="34" charset="0"/>
              </a:rPr>
              <a:t> </a:t>
            </a:r>
            <a:r>
              <a:rPr lang="en-US" altLang="zh-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rPr>
              <a:t>find/choose</a:t>
            </a:r>
            <a:r>
              <a:rPr lang="zh-CN" altLang="en-US" sz="2400" dirty="0">
                <a:solidFill>
                  <a:srgbClr val="00B050"/>
                </a:solidFill>
                <a:latin typeface="Calibri" panose="020F0502020204030204" pitchFamily="34" charset="0"/>
                <a:cs typeface="Calibri" panose="020F0502020204030204" pitchFamily="34" charset="0"/>
              </a:rPr>
              <a:t> </a:t>
            </a:r>
            <a:r>
              <a:rPr lang="en-US" altLang="zh-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rPr>
              <a:t>jobs?</a:t>
            </a:r>
            <a:endParaRPr lang="en-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endParaRPr>
          </a:p>
        </p:txBody>
      </p:sp>
      <p:sp>
        <p:nvSpPr>
          <p:cNvPr id="16" name="TextBox 15">
            <a:extLst>
              <a:ext uri="{FF2B5EF4-FFF2-40B4-BE49-F238E27FC236}">
                <a16:creationId xmlns:a16="http://schemas.microsoft.com/office/drawing/2014/main" id="{F6E78101-5EB2-C3B5-3F36-297FCEE9EA0F}"/>
              </a:ext>
            </a:extLst>
          </p:cNvPr>
          <p:cNvSpPr txBox="1"/>
          <p:nvPr/>
        </p:nvSpPr>
        <p:spPr>
          <a:xfrm>
            <a:off x="6977495" y="3112457"/>
            <a:ext cx="4580913" cy="461665"/>
          </a:xfrm>
          <a:prstGeom prst="rect">
            <a:avLst/>
          </a:prstGeom>
          <a:solidFill>
            <a:schemeClr val="accent5">
              <a:lumMod val="20000"/>
              <a:lumOff val="80000"/>
            </a:schemeClr>
          </a:solidFill>
        </p:spPr>
        <p:txBody>
          <a:bodyPr wrap="square" rtlCol="0">
            <a:spAutoFit/>
          </a:bodyPr>
          <a:lstStyle/>
          <a:p>
            <a:pPr algn="ct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How</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to</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perform</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better</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on</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jobs?</a:t>
            </a:r>
            <a:endParaRPr lang="en-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endParaRPr>
          </a:p>
        </p:txBody>
      </p:sp>
      <p:pic>
        <p:nvPicPr>
          <p:cNvPr id="4" name="Picture 4">
            <a:extLst>
              <a:ext uri="{FF2B5EF4-FFF2-40B4-BE49-F238E27FC236}">
                <a16:creationId xmlns:a16="http://schemas.microsoft.com/office/drawing/2014/main" id="{14BC4AE5-8AC2-EE6F-8B26-9F360D2863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9620" y="3283877"/>
            <a:ext cx="1812264" cy="2902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B31A90C-75CD-B36E-34AC-8D9345C891DD}"/>
              </a:ext>
            </a:extLst>
          </p:cNvPr>
          <p:cNvSpPr txBox="1"/>
          <p:nvPr/>
        </p:nvSpPr>
        <p:spPr>
          <a:xfrm>
            <a:off x="1811313" y="4702494"/>
            <a:ext cx="8798540" cy="769441"/>
          </a:xfrm>
          <a:prstGeom prst="rect">
            <a:avLst/>
          </a:prstGeom>
          <a:noFill/>
        </p:spPr>
        <p:txBody>
          <a:bodyPr wrap="square">
            <a:spAutoFit/>
          </a:bodyPr>
          <a:lstStyle/>
          <a:p>
            <a:pPr lvl="0" algn="ctr"/>
            <a:r>
              <a:rPr lang="en-US" sz="2800" dirty="0">
                <a:latin typeface="Calibri" panose="020F0502020204030204" pitchFamily="34" charset="0"/>
                <a:ea typeface="CMU Sans Serif Medium" panose="02000603000000000000" pitchFamily="2" charset="0"/>
                <a:cs typeface="Calibri" panose="020F0502020204030204" pitchFamily="34" charset="0"/>
              </a:rPr>
              <a:t>In general, humans struggle to make optimal decisions. </a:t>
            </a:r>
            <a:br>
              <a:rPr lang="en-US" sz="2400" dirty="0">
                <a:latin typeface="Calibri" panose="020F0502020204030204" pitchFamily="34" charset="0"/>
                <a:ea typeface="CMU Sans Serif Medium" panose="02000603000000000000" pitchFamily="2" charset="0"/>
                <a:cs typeface="Calibri" panose="020F0502020204030204" pitchFamily="34" charset="0"/>
              </a:rPr>
            </a:b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(Amar</a:t>
            </a:r>
            <a:r>
              <a:rPr lang="zh-CN" altLang="en-US" sz="1600" dirty="0">
                <a:solidFill>
                  <a:schemeClr val="bg1">
                    <a:lumMod val="50000"/>
                  </a:schemeClr>
                </a:solidFill>
                <a:latin typeface="Calibri" panose="020F0502020204030204" pitchFamily="34" charset="0"/>
                <a:ea typeface="+mj-ea"/>
                <a:cs typeface="Calibri" panose="020F0502020204030204" pitchFamily="34" charset="0"/>
              </a:rPr>
              <a:t> </a:t>
            </a:r>
            <a:r>
              <a:rPr lang="en-US" altLang="zh-CN"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et</a:t>
            </a:r>
            <a:r>
              <a:rPr lang="zh-CN" altLang="en-US" sz="1600" dirty="0">
                <a:solidFill>
                  <a:schemeClr val="bg1">
                    <a:lumMod val="50000"/>
                  </a:schemeClr>
                </a:solidFill>
                <a:latin typeface="Calibri" panose="020F0502020204030204" pitchFamily="34" charset="0"/>
                <a:ea typeface="+mj-ea"/>
                <a:cs typeface="Calibri" panose="020F0502020204030204" pitchFamily="34" charset="0"/>
              </a:rPr>
              <a:t> </a:t>
            </a:r>
            <a:r>
              <a:rPr lang="en-US" altLang="zh-CN"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al</a:t>
            </a:r>
            <a:r>
              <a:rPr lang="zh-CN" altLang="en-US" sz="1600" dirty="0">
                <a:solidFill>
                  <a:schemeClr val="bg1">
                    <a:lumMod val="50000"/>
                  </a:schemeClr>
                </a:solidFill>
                <a:latin typeface="Calibri" panose="020F0502020204030204" pitchFamily="34" charset="0"/>
                <a:ea typeface="+mj-ea"/>
                <a:cs typeface="Calibri" panose="020F0502020204030204" pitchFamily="34" charset="0"/>
              </a:rPr>
              <a:t> </a:t>
            </a:r>
            <a:r>
              <a:rPr lang="en-US" altLang="zh-CN"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2011,</a:t>
            </a:r>
            <a:r>
              <a:rPr lang="zh-CN" altLang="en-US" sz="1600" dirty="0">
                <a:solidFill>
                  <a:schemeClr val="bg1">
                    <a:lumMod val="50000"/>
                  </a:schemeClr>
                </a:solidFill>
                <a:latin typeface="Calibri" panose="020F0502020204030204" pitchFamily="34" charset="0"/>
                <a:ea typeface="+mj-ea"/>
                <a:cs typeface="Calibri" panose="020F0502020204030204" pitchFamily="34" charset="0"/>
              </a:rPr>
              <a:t> </a:t>
            </a:r>
            <a:r>
              <a:rPr lang="en-US" sz="16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rPr>
              <a:t>Ibanez et al 2017</a:t>
            </a:r>
            <a:r>
              <a:rPr lang="en-US" altLang="zh-CN" sz="16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rPr>
              <a:t>,</a:t>
            </a:r>
            <a:r>
              <a:rPr lang="zh-CN" altLang="en-US" sz="1600" i="0" u="none" strike="noStrike" dirty="0">
                <a:solidFill>
                  <a:schemeClr val="bg1">
                    <a:lumMod val="50000"/>
                  </a:schemeClr>
                </a:solidFill>
                <a:effectLst/>
                <a:latin typeface="Calibri" panose="020F0502020204030204" pitchFamily="34" charset="0"/>
                <a:ea typeface="+mj-ea"/>
                <a:cs typeface="Calibri" panose="020F0502020204030204" pitchFamily="34" charset="0"/>
              </a:rPr>
              <a:t> </a:t>
            </a:r>
            <a:r>
              <a:rPr lang="en-US" sz="1600" i="0"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rPr>
              <a:t>KC et al., 2020</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a:t>
            </a:r>
            <a:endParaRPr lang="en-US" altLang="zh-CN" sz="24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endParaRPr>
          </a:p>
        </p:txBody>
      </p:sp>
    </p:spTree>
    <p:extLst>
      <p:ext uri="{BB962C8B-B14F-4D97-AF65-F5344CB8AC3E}">
        <p14:creationId xmlns:p14="http://schemas.microsoft.com/office/powerpoint/2010/main" val="109082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175788"/>
            <a:ext cx="9121778" cy="1015663"/>
            <a:chOff x="40098" y="379934"/>
            <a:chExt cx="5539958" cy="1015663"/>
          </a:xfrm>
        </p:grpSpPr>
        <p:sp>
          <p:nvSpPr>
            <p:cNvPr id="18" name="TextBox 17">
              <a:extLst>
                <a:ext uri="{FF2B5EF4-FFF2-40B4-BE49-F238E27FC236}">
                  <a16:creationId xmlns:a16="http://schemas.microsoft.com/office/drawing/2014/main" id="{079068ED-5C11-7E4F-8AEA-AB3BE6C68953}"/>
                </a:ext>
              </a:extLst>
            </p:cNvPr>
            <p:cNvSpPr txBox="1"/>
            <p:nvPr/>
          </p:nvSpPr>
          <p:spPr>
            <a:xfrm>
              <a:off x="635865" y="425089"/>
              <a:ext cx="4944191" cy="84388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Int</a:t>
              </a:r>
              <a:r>
                <a:rPr lang="en-US" altLang="zh-CN" sz="3200" b="1" dirty="0">
                  <a:solidFill>
                    <a:srgbClr val="003C61"/>
                  </a:solidFill>
                  <a:latin typeface="Helvetica" pitchFamily="2" charset="0"/>
                  <a:ea typeface="+mj-ea"/>
                  <a:cs typeface="Times New Roman" panose="02020603050405020304" pitchFamily="18" charset="0"/>
                </a:rPr>
                <a:t>roduction</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Experienced workers learned some strategies</a:t>
              </a: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01</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1014192"/>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3078" name="Picture 6">
            <a:extLst>
              <a:ext uri="{FF2B5EF4-FFF2-40B4-BE49-F238E27FC236}">
                <a16:creationId xmlns:a16="http://schemas.microsoft.com/office/drawing/2014/main" id="{EC540F48-976D-5656-7F0E-72B495397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367772" y="6320205"/>
            <a:ext cx="51563" cy="49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E906D76-4F23-73C7-44E3-F366F4DA9F78}"/>
              </a:ext>
            </a:extLst>
          </p:cNvPr>
          <p:cNvPicPr>
            <a:picLocks noChangeAspect="1"/>
          </p:cNvPicPr>
          <p:nvPr/>
        </p:nvPicPr>
        <p:blipFill>
          <a:blip r:embed="rId4"/>
          <a:stretch>
            <a:fillRect/>
          </a:stretch>
        </p:blipFill>
        <p:spPr>
          <a:xfrm>
            <a:off x="1230083" y="3783988"/>
            <a:ext cx="10001148" cy="589955"/>
          </a:xfrm>
          <a:prstGeom prst="rect">
            <a:avLst/>
          </a:prstGeom>
        </p:spPr>
      </p:pic>
      <p:pic>
        <p:nvPicPr>
          <p:cNvPr id="10" name="Picture 9">
            <a:extLst>
              <a:ext uri="{FF2B5EF4-FFF2-40B4-BE49-F238E27FC236}">
                <a16:creationId xmlns:a16="http://schemas.microsoft.com/office/drawing/2014/main" id="{53D08287-4351-9F72-D82F-4C64E3E734F0}"/>
              </a:ext>
            </a:extLst>
          </p:cNvPr>
          <p:cNvPicPr>
            <a:picLocks noChangeAspect="1"/>
          </p:cNvPicPr>
          <p:nvPr/>
        </p:nvPicPr>
        <p:blipFill>
          <a:blip r:embed="rId5"/>
          <a:stretch>
            <a:fillRect/>
          </a:stretch>
        </p:blipFill>
        <p:spPr>
          <a:xfrm>
            <a:off x="3042347" y="1469106"/>
            <a:ext cx="4699000" cy="444500"/>
          </a:xfrm>
          <a:prstGeom prst="rect">
            <a:avLst/>
          </a:prstGeom>
        </p:spPr>
      </p:pic>
      <p:pic>
        <p:nvPicPr>
          <p:cNvPr id="11" name="Picture 10">
            <a:extLst>
              <a:ext uri="{FF2B5EF4-FFF2-40B4-BE49-F238E27FC236}">
                <a16:creationId xmlns:a16="http://schemas.microsoft.com/office/drawing/2014/main" id="{FD188DE5-37A9-135C-2145-488D92622351}"/>
              </a:ext>
            </a:extLst>
          </p:cNvPr>
          <p:cNvPicPr>
            <a:picLocks noChangeAspect="1"/>
          </p:cNvPicPr>
          <p:nvPr/>
        </p:nvPicPr>
        <p:blipFill>
          <a:blip r:embed="rId6"/>
          <a:stretch>
            <a:fillRect/>
          </a:stretch>
        </p:blipFill>
        <p:spPr>
          <a:xfrm>
            <a:off x="3042347" y="1932371"/>
            <a:ext cx="4356100" cy="660400"/>
          </a:xfrm>
          <a:prstGeom prst="rect">
            <a:avLst/>
          </a:prstGeom>
        </p:spPr>
      </p:pic>
      <p:pic>
        <p:nvPicPr>
          <p:cNvPr id="13" name="Picture 4">
            <a:extLst>
              <a:ext uri="{FF2B5EF4-FFF2-40B4-BE49-F238E27FC236}">
                <a16:creationId xmlns:a16="http://schemas.microsoft.com/office/drawing/2014/main" id="{DDF1976A-3DCF-6FBB-E576-BA996E36E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0083" y="3277153"/>
            <a:ext cx="1812264" cy="2902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27802C-D8CA-CC82-617D-8733E906B855}"/>
              </a:ext>
            </a:extLst>
          </p:cNvPr>
          <p:cNvSpPr txBox="1"/>
          <p:nvPr/>
        </p:nvSpPr>
        <p:spPr>
          <a:xfrm>
            <a:off x="7917872" y="1590987"/>
            <a:ext cx="3640535" cy="461665"/>
          </a:xfrm>
          <a:prstGeom prst="rect">
            <a:avLst/>
          </a:prstGeom>
          <a:solidFill>
            <a:schemeClr val="accent6">
              <a:lumMod val="20000"/>
              <a:lumOff val="80000"/>
            </a:schemeClr>
          </a:solidFill>
        </p:spPr>
        <p:txBody>
          <a:bodyPr wrap="square" rtlCol="0">
            <a:spAutoFit/>
          </a:bodyPr>
          <a:lstStyle/>
          <a:p>
            <a:pPr algn="ctr"/>
            <a:r>
              <a:rPr lang="en-US" altLang="zh-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rPr>
              <a:t>How</a:t>
            </a:r>
            <a:r>
              <a:rPr lang="zh-CN" altLang="en-US" sz="2400" dirty="0">
                <a:solidFill>
                  <a:srgbClr val="00B050"/>
                </a:solidFill>
                <a:latin typeface="Calibri" panose="020F0502020204030204" pitchFamily="34" charset="0"/>
                <a:cs typeface="Calibri" panose="020F0502020204030204" pitchFamily="34" charset="0"/>
              </a:rPr>
              <a:t> </a:t>
            </a:r>
            <a:r>
              <a:rPr lang="en-US" altLang="zh-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rPr>
              <a:t>to</a:t>
            </a:r>
            <a:r>
              <a:rPr lang="zh-CN" altLang="en-US" sz="2400" dirty="0">
                <a:solidFill>
                  <a:srgbClr val="00B050"/>
                </a:solidFill>
                <a:latin typeface="Calibri" panose="020F0502020204030204" pitchFamily="34" charset="0"/>
                <a:cs typeface="Calibri" panose="020F0502020204030204" pitchFamily="34" charset="0"/>
              </a:rPr>
              <a:t> </a:t>
            </a:r>
            <a:r>
              <a:rPr lang="en-US" altLang="zh-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rPr>
              <a:t>find/choose</a:t>
            </a:r>
            <a:r>
              <a:rPr lang="zh-CN" altLang="en-US" sz="2400" dirty="0">
                <a:solidFill>
                  <a:srgbClr val="00B050"/>
                </a:solidFill>
                <a:latin typeface="Calibri" panose="020F0502020204030204" pitchFamily="34" charset="0"/>
                <a:cs typeface="Calibri" panose="020F0502020204030204" pitchFamily="34" charset="0"/>
              </a:rPr>
              <a:t> </a:t>
            </a:r>
            <a:r>
              <a:rPr lang="en-US" altLang="zh-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rPr>
              <a:t>jobs?</a:t>
            </a:r>
            <a:endParaRPr lang="en-CN" sz="2400" dirty="0">
              <a:solidFill>
                <a:srgbClr val="00B050"/>
              </a:solidFill>
              <a:latin typeface="Calibri" panose="020F0502020204030204" pitchFamily="34" charset="0"/>
              <a:ea typeface="CMU Sans Serif Medium" panose="02000603000000000000" pitchFamily="2" charset="0"/>
              <a:cs typeface="Calibri" panose="020F0502020204030204" pitchFamily="34" charset="0"/>
            </a:endParaRPr>
          </a:p>
        </p:txBody>
      </p:sp>
      <p:sp>
        <p:nvSpPr>
          <p:cNvPr id="5" name="TextBox 4">
            <a:extLst>
              <a:ext uri="{FF2B5EF4-FFF2-40B4-BE49-F238E27FC236}">
                <a16:creationId xmlns:a16="http://schemas.microsoft.com/office/drawing/2014/main" id="{F9F74C8E-405E-E3C5-101C-14D1D8C13AC7}"/>
              </a:ext>
            </a:extLst>
          </p:cNvPr>
          <p:cNvSpPr txBox="1"/>
          <p:nvPr/>
        </p:nvSpPr>
        <p:spPr>
          <a:xfrm>
            <a:off x="6977495" y="3112457"/>
            <a:ext cx="4580913" cy="461665"/>
          </a:xfrm>
          <a:prstGeom prst="rect">
            <a:avLst/>
          </a:prstGeom>
          <a:solidFill>
            <a:schemeClr val="accent5">
              <a:lumMod val="20000"/>
              <a:lumOff val="80000"/>
            </a:schemeClr>
          </a:solidFill>
        </p:spPr>
        <p:txBody>
          <a:bodyPr wrap="square" rtlCol="0">
            <a:spAutoFit/>
          </a:bodyPr>
          <a:lstStyle/>
          <a:p>
            <a:pPr algn="ct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How</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to</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perform</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better</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on</a:t>
            </a:r>
            <a:r>
              <a:rPr lang="zh-CN" altLang="en-US" sz="2400" dirty="0">
                <a:solidFill>
                  <a:srgbClr val="002060"/>
                </a:solidFill>
                <a:latin typeface="Calibri" panose="020F0502020204030204" pitchFamily="34" charset="0"/>
                <a:cs typeface="Calibri" panose="020F0502020204030204" pitchFamily="34" charset="0"/>
              </a:rPr>
              <a:t> </a:t>
            </a:r>
            <a:r>
              <a:rPr lang="en-US" altLang="zh-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rPr>
              <a:t>jobs?</a:t>
            </a:r>
            <a:endParaRPr lang="en-CN" sz="2400" dirty="0">
              <a:solidFill>
                <a:srgbClr val="002060"/>
              </a:solidFill>
              <a:latin typeface="Calibri" panose="020F0502020204030204" pitchFamily="34" charset="0"/>
              <a:ea typeface="CMU Sans Serif Medium" panose="02000603000000000000" pitchFamily="2" charset="0"/>
              <a:cs typeface="Calibri" panose="020F0502020204030204" pitchFamily="34" charset="0"/>
            </a:endParaRPr>
          </a:p>
        </p:txBody>
      </p:sp>
      <p:sp>
        <p:nvSpPr>
          <p:cNvPr id="8" name="TextBox 7">
            <a:extLst>
              <a:ext uri="{FF2B5EF4-FFF2-40B4-BE49-F238E27FC236}">
                <a16:creationId xmlns:a16="http://schemas.microsoft.com/office/drawing/2014/main" id="{AC42306A-BE50-D067-D689-8C9D52F45EE9}"/>
              </a:ext>
            </a:extLst>
          </p:cNvPr>
          <p:cNvSpPr txBox="1"/>
          <p:nvPr/>
        </p:nvSpPr>
        <p:spPr>
          <a:xfrm>
            <a:off x="1811313" y="4702494"/>
            <a:ext cx="8798540" cy="769441"/>
          </a:xfrm>
          <a:prstGeom prst="rect">
            <a:avLst/>
          </a:prstGeom>
          <a:noFill/>
        </p:spPr>
        <p:txBody>
          <a:bodyPr wrap="square">
            <a:spAutoFit/>
          </a:bodyPr>
          <a:lstStyle/>
          <a:p>
            <a:pPr lvl="0" algn="ctr"/>
            <a:r>
              <a:rPr lang="en-US" sz="2800" dirty="0">
                <a:latin typeface="Calibri" panose="020F0502020204030204" pitchFamily="34" charset="0"/>
                <a:ea typeface="CMU Sans Serif Medium" panose="02000603000000000000" pitchFamily="2" charset="0"/>
                <a:cs typeface="Calibri" panose="020F0502020204030204" pitchFamily="34" charset="0"/>
              </a:rPr>
              <a:t>In general, humans struggle to make optimal decisions. </a:t>
            </a:r>
            <a:br>
              <a:rPr lang="en-US" sz="2400" dirty="0">
                <a:latin typeface="Calibri" panose="020F0502020204030204" pitchFamily="34" charset="0"/>
                <a:ea typeface="CMU Sans Serif Medium" panose="02000603000000000000" pitchFamily="2" charset="0"/>
                <a:cs typeface="Calibri" panose="020F0502020204030204" pitchFamily="34" charset="0"/>
              </a:rPr>
            </a:b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(Amar</a:t>
            </a:r>
            <a:r>
              <a:rPr lang="zh-CN" altLang="en-US" sz="1600" dirty="0">
                <a:solidFill>
                  <a:schemeClr val="bg1">
                    <a:lumMod val="50000"/>
                  </a:schemeClr>
                </a:solidFill>
                <a:latin typeface="Calibri" panose="020F0502020204030204" pitchFamily="34" charset="0"/>
                <a:ea typeface="+mj-ea"/>
                <a:cs typeface="Calibri" panose="020F0502020204030204" pitchFamily="34" charset="0"/>
              </a:rPr>
              <a:t> </a:t>
            </a:r>
            <a:r>
              <a:rPr lang="en-US" altLang="zh-CN"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et</a:t>
            </a:r>
            <a:r>
              <a:rPr lang="zh-CN" altLang="en-US" sz="1600" dirty="0">
                <a:solidFill>
                  <a:schemeClr val="bg1">
                    <a:lumMod val="50000"/>
                  </a:schemeClr>
                </a:solidFill>
                <a:latin typeface="Calibri" panose="020F0502020204030204" pitchFamily="34" charset="0"/>
                <a:ea typeface="+mj-ea"/>
                <a:cs typeface="Calibri" panose="020F0502020204030204" pitchFamily="34" charset="0"/>
              </a:rPr>
              <a:t> </a:t>
            </a:r>
            <a:r>
              <a:rPr lang="en-US" altLang="zh-CN"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al</a:t>
            </a:r>
            <a:r>
              <a:rPr lang="zh-CN" altLang="en-US" sz="1600" dirty="0">
                <a:solidFill>
                  <a:schemeClr val="bg1">
                    <a:lumMod val="50000"/>
                  </a:schemeClr>
                </a:solidFill>
                <a:latin typeface="Calibri" panose="020F0502020204030204" pitchFamily="34" charset="0"/>
                <a:ea typeface="+mj-ea"/>
                <a:cs typeface="Calibri" panose="020F0502020204030204" pitchFamily="34" charset="0"/>
              </a:rPr>
              <a:t> </a:t>
            </a:r>
            <a:r>
              <a:rPr lang="en-US" altLang="zh-CN"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2011,</a:t>
            </a:r>
            <a:r>
              <a:rPr lang="zh-CN" altLang="en-US" sz="1600" dirty="0">
                <a:solidFill>
                  <a:schemeClr val="bg1">
                    <a:lumMod val="50000"/>
                  </a:schemeClr>
                </a:solidFill>
                <a:latin typeface="Calibri" panose="020F0502020204030204" pitchFamily="34" charset="0"/>
                <a:ea typeface="+mj-ea"/>
                <a:cs typeface="Calibri" panose="020F0502020204030204" pitchFamily="34" charset="0"/>
              </a:rPr>
              <a:t> </a:t>
            </a:r>
            <a:r>
              <a:rPr lang="en-US" sz="16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rPr>
              <a:t>Ibanez et al 2017</a:t>
            </a:r>
            <a:r>
              <a:rPr lang="en-US" altLang="zh-CN" sz="16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rPr>
              <a:t>,</a:t>
            </a:r>
            <a:r>
              <a:rPr lang="zh-CN" altLang="en-US" sz="1600" i="0" u="none" strike="noStrike" dirty="0">
                <a:solidFill>
                  <a:schemeClr val="bg1">
                    <a:lumMod val="50000"/>
                  </a:schemeClr>
                </a:solidFill>
                <a:effectLst/>
                <a:latin typeface="Calibri" panose="020F0502020204030204" pitchFamily="34" charset="0"/>
                <a:ea typeface="+mj-ea"/>
                <a:cs typeface="Calibri" panose="020F0502020204030204" pitchFamily="34" charset="0"/>
              </a:rPr>
              <a:t> </a:t>
            </a:r>
            <a:r>
              <a:rPr lang="en-US" sz="1600" i="0"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rPr>
              <a:t>KC et al., 2020</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a:t>
            </a:r>
            <a:endParaRPr lang="en-US" altLang="zh-CN" sz="24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endParaRPr>
          </a:p>
        </p:txBody>
      </p:sp>
      <p:sp>
        <p:nvSpPr>
          <p:cNvPr id="14" name="TextBox 13">
            <a:extLst>
              <a:ext uri="{FF2B5EF4-FFF2-40B4-BE49-F238E27FC236}">
                <a16:creationId xmlns:a16="http://schemas.microsoft.com/office/drawing/2014/main" id="{D0113F45-6A90-2338-5362-7335F4A48030}"/>
              </a:ext>
            </a:extLst>
          </p:cNvPr>
          <p:cNvSpPr txBox="1"/>
          <p:nvPr/>
        </p:nvSpPr>
        <p:spPr>
          <a:xfrm>
            <a:off x="355155" y="5520174"/>
            <a:ext cx="11710856" cy="523220"/>
          </a:xfrm>
          <a:prstGeom prst="rect">
            <a:avLst/>
          </a:prstGeom>
          <a:noFill/>
        </p:spPr>
        <p:txBody>
          <a:bodyPr wrap="square">
            <a:spAutoFit/>
          </a:bodyPr>
          <a:lstStyle/>
          <a:p>
            <a:pPr algn="ctr"/>
            <a:r>
              <a:rPr lang="en-US" sz="2800" dirty="0">
                <a:latin typeface="Calibri" panose="020F0502020204030204" pitchFamily="34" charset="0"/>
                <a:ea typeface="CMU Sans Serif Medium" panose="02000603000000000000" pitchFamily="2" charset="0"/>
                <a:cs typeface="Calibri" panose="020F0502020204030204" pitchFamily="34" charset="0"/>
              </a:rPr>
              <a:t>Humans learn from experience </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(Shafer et al 2001, </a:t>
            </a:r>
            <a:r>
              <a:rPr lang="en-US" sz="1600" dirty="0" err="1">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Boh</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 et al 2007, Argote 2012, </a:t>
            </a:r>
            <a:r>
              <a:rPr lang="en-US" sz="1600" dirty="0" err="1">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Bavafa</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 &amp; Jónasson 2021)</a:t>
            </a:r>
            <a:endParaRPr lang="en-US" altLang="zh-CN" sz="24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endParaRPr>
          </a:p>
        </p:txBody>
      </p:sp>
      <p:sp>
        <p:nvSpPr>
          <p:cNvPr id="15" name="TextBox 14">
            <a:extLst>
              <a:ext uri="{FF2B5EF4-FFF2-40B4-BE49-F238E27FC236}">
                <a16:creationId xmlns:a16="http://schemas.microsoft.com/office/drawing/2014/main" id="{CF1EE177-87B3-9936-A4C7-36D09F5F06C0}"/>
              </a:ext>
            </a:extLst>
          </p:cNvPr>
          <p:cNvSpPr txBox="1"/>
          <p:nvPr/>
        </p:nvSpPr>
        <p:spPr>
          <a:xfrm>
            <a:off x="355155" y="6091633"/>
            <a:ext cx="11710856" cy="523220"/>
          </a:xfrm>
          <a:prstGeom prst="rect">
            <a:avLst/>
          </a:prstGeom>
          <a:noFill/>
        </p:spPr>
        <p:txBody>
          <a:bodyPr wrap="square">
            <a:spAutoFit/>
          </a:bodyPr>
          <a:lstStyle/>
          <a:p>
            <a:pPr algn="ctr"/>
            <a:r>
              <a:rPr lang="en-US" sz="2800" dirty="0">
                <a:latin typeface="Calibri" panose="020F0502020204030204" pitchFamily="34" charset="0"/>
                <a:ea typeface="CMU Sans Serif Medium" panose="02000603000000000000" pitchFamily="2" charset="0"/>
                <a:cs typeface="Calibri" panose="020F0502020204030204" pitchFamily="34" charset="0"/>
              </a:rPr>
              <a:t>Gig workers learn differently </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(Allon et al 2023, Guha &amp; Corsten 2023, Dai et al 2024, Hernandez et al 2024)</a:t>
            </a:r>
            <a:endParaRPr lang="en-US" altLang="zh-CN" sz="24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endParaRPr>
          </a:p>
        </p:txBody>
      </p:sp>
    </p:spTree>
    <p:extLst>
      <p:ext uri="{BB962C8B-B14F-4D97-AF65-F5344CB8AC3E}">
        <p14:creationId xmlns:p14="http://schemas.microsoft.com/office/powerpoint/2010/main" val="165397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A0FE2-5191-FD75-F96C-ADBA3F0AFB6E}"/>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7C2216D-82EA-05C2-662B-934CE76A42C3}"/>
              </a:ext>
            </a:extLst>
          </p:cNvPr>
          <p:cNvGrpSpPr/>
          <p:nvPr/>
        </p:nvGrpSpPr>
        <p:grpSpPr>
          <a:xfrm>
            <a:off x="57848" y="175788"/>
            <a:ext cx="9121778" cy="1015663"/>
            <a:chOff x="40098" y="379934"/>
            <a:chExt cx="5539958" cy="1015663"/>
          </a:xfrm>
        </p:grpSpPr>
        <p:sp>
          <p:nvSpPr>
            <p:cNvPr id="18" name="TextBox 17">
              <a:extLst>
                <a:ext uri="{FF2B5EF4-FFF2-40B4-BE49-F238E27FC236}">
                  <a16:creationId xmlns:a16="http://schemas.microsoft.com/office/drawing/2014/main" id="{5247BA18-251C-DFE6-4147-F7207BFE0CDD}"/>
                </a:ext>
              </a:extLst>
            </p:cNvPr>
            <p:cNvSpPr txBox="1"/>
            <p:nvPr/>
          </p:nvSpPr>
          <p:spPr>
            <a:xfrm>
              <a:off x="635865" y="425089"/>
              <a:ext cx="4944191" cy="84388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Int</a:t>
              </a:r>
              <a:r>
                <a:rPr lang="en-US" altLang="zh-CN" sz="3200" b="1" dirty="0">
                  <a:solidFill>
                    <a:srgbClr val="003C61"/>
                  </a:solidFill>
                  <a:latin typeface="Helvetica" pitchFamily="2" charset="0"/>
                  <a:ea typeface="+mj-ea"/>
                  <a:cs typeface="Times New Roman" panose="02020603050405020304" pitchFamily="18" charset="0"/>
                </a:rPr>
                <a:t>roduction</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Platforms provide recommendations</a:t>
              </a: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DBFC8B4B-82D9-0E92-7593-21E0B8071EA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01</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68EB14A6-62CF-C129-17C2-A69F1E2BB279}"/>
              </a:ext>
            </a:extLst>
          </p:cNvPr>
          <p:cNvCxnSpPr>
            <a:cxnSpLocks/>
          </p:cNvCxnSpPr>
          <p:nvPr/>
        </p:nvCxnSpPr>
        <p:spPr>
          <a:xfrm>
            <a:off x="57848" y="1014192"/>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FCC860-3C83-0F36-E245-77554EF3CFAC}"/>
              </a:ext>
            </a:extLst>
          </p:cNvPr>
          <p:cNvSpPr txBox="1"/>
          <p:nvPr/>
        </p:nvSpPr>
        <p:spPr>
          <a:xfrm>
            <a:off x="180474" y="276726"/>
            <a:ext cx="184731" cy="369332"/>
          </a:xfrm>
          <a:prstGeom prst="rect">
            <a:avLst/>
          </a:prstGeom>
          <a:noFill/>
        </p:spPr>
        <p:txBody>
          <a:bodyPr wrap="none" rtlCol="0">
            <a:spAutoFit/>
          </a:bodyPr>
          <a:lstStyle/>
          <a:p>
            <a:endParaRPr lang="en-CN" dirty="0"/>
          </a:p>
        </p:txBody>
      </p:sp>
      <p:pic>
        <p:nvPicPr>
          <p:cNvPr id="3078" name="Picture 6">
            <a:extLst>
              <a:ext uri="{FF2B5EF4-FFF2-40B4-BE49-F238E27FC236}">
                <a16:creationId xmlns:a16="http://schemas.microsoft.com/office/drawing/2014/main" id="{C5CC04A6-150F-A319-BBEA-4B898C04B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2367772" y="6320205"/>
            <a:ext cx="51563" cy="493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ber Driver Surge Heat Map...Do People NOT Have This Anymore??? :  r/uberdrivers">
            <a:extLst>
              <a:ext uri="{FF2B5EF4-FFF2-40B4-BE49-F238E27FC236}">
                <a16:creationId xmlns:a16="http://schemas.microsoft.com/office/drawing/2014/main" id="{9BE114BD-AAD6-9F69-FAAF-76E6DEFA6F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035" b="16364"/>
          <a:stretch/>
        </p:blipFill>
        <p:spPr bwMode="auto">
          <a:xfrm>
            <a:off x="512546" y="1382327"/>
            <a:ext cx="2908012" cy="4962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15282B8-0DBC-1754-3FBE-BD3194C34059}"/>
              </a:ext>
            </a:extLst>
          </p:cNvPr>
          <p:cNvSpPr txBox="1"/>
          <p:nvPr/>
        </p:nvSpPr>
        <p:spPr>
          <a:xfrm>
            <a:off x="6360751" y="4198206"/>
            <a:ext cx="5705260" cy="769441"/>
          </a:xfrm>
          <a:prstGeom prst="rect">
            <a:avLst/>
          </a:prstGeom>
          <a:noFill/>
        </p:spPr>
        <p:txBody>
          <a:bodyPr wrap="square">
            <a:spAutoFit/>
          </a:bodyPr>
          <a:lstStyle/>
          <a:p>
            <a:pPr algn="ctr"/>
            <a:r>
              <a:rPr lang="en-US" sz="2800" dirty="0">
                <a:latin typeface="Calibri" panose="020F0502020204030204" pitchFamily="34" charset="0"/>
                <a:ea typeface="CMU Sans Serif Medium" panose="02000603000000000000" pitchFamily="2" charset="0"/>
                <a:cs typeface="Calibri" panose="020F0502020204030204" pitchFamily="34" charset="0"/>
              </a:rPr>
              <a:t>Some benefit from them…</a:t>
            </a:r>
          </a:p>
          <a:p>
            <a:pPr algn="ct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(Knight et al 2022, Zhang et al 2022, Do et al 2024)</a:t>
            </a:r>
            <a:endParaRPr lang="en-US" altLang="zh-CN" sz="24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endParaRPr>
          </a:p>
        </p:txBody>
      </p:sp>
      <p:pic>
        <p:nvPicPr>
          <p:cNvPr id="5" name="Picture 4">
            <a:extLst>
              <a:ext uri="{FF2B5EF4-FFF2-40B4-BE49-F238E27FC236}">
                <a16:creationId xmlns:a16="http://schemas.microsoft.com/office/drawing/2014/main" id="{EC287817-14E0-8739-05EC-080FBBA12EAA}"/>
              </a:ext>
            </a:extLst>
          </p:cNvPr>
          <p:cNvPicPr>
            <a:picLocks noChangeAspect="1"/>
          </p:cNvPicPr>
          <p:nvPr/>
        </p:nvPicPr>
        <p:blipFill>
          <a:blip r:embed="rId5"/>
          <a:stretch>
            <a:fillRect/>
          </a:stretch>
        </p:blipFill>
        <p:spPr>
          <a:xfrm>
            <a:off x="3685309" y="1325373"/>
            <a:ext cx="2410691" cy="5019518"/>
          </a:xfrm>
          <a:prstGeom prst="rect">
            <a:avLst/>
          </a:prstGeom>
        </p:spPr>
      </p:pic>
      <p:pic>
        <p:nvPicPr>
          <p:cNvPr id="1028" name="Picture 4" descr="Should be illegal : r/InstacartShoppers">
            <a:extLst>
              <a:ext uri="{FF2B5EF4-FFF2-40B4-BE49-F238E27FC236}">
                <a16:creationId xmlns:a16="http://schemas.microsoft.com/office/drawing/2014/main" id="{77A98A9C-28AF-FD32-0E6B-ADC7E0AE5D0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7213"/>
          <a:stretch/>
        </p:blipFill>
        <p:spPr bwMode="auto">
          <a:xfrm>
            <a:off x="6592040" y="1325374"/>
            <a:ext cx="3254304" cy="2538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3A89A7-0C8D-2D1B-75D0-B89384B29C9D}"/>
              </a:ext>
            </a:extLst>
          </p:cNvPr>
          <p:cNvSpPr txBox="1"/>
          <p:nvPr/>
        </p:nvSpPr>
        <p:spPr>
          <a:xfrm>
            <a:off x="6360751" y="5147905"/>
            <a:ext cx="5705260" cy="1261884"/>
          </a:xfrm>
          <a:prstGeom prst="rect">
            <a:avLst/>
          </a:prstGeom>
          <a:noFill/>
        </p:spPr>
        <p:txBody>
          <a:bodyPr wrap="square">
            <a:spAutoFit/>
          </a:bodyPr>
          <a:lstStyle/>
          <a:p>
            <a:pPr algn="ctr"/>
            <a:r>
              <a:rPr lang="en-US" sz="2800" dirty="0">
                <a:latin typeface="Calibri" panose="020F0502020204030204" pitchFamily="34" charset="0"/>
                <a:ea typeface="CMU Sans Serif Medium" panose="02000603000000000000" pitchFamily="2" charset="0"/>
                <a:cs typeface="Calibri" panose="020F0502020204030204" pitchFamily="34" charset="0"/>
              </a:rPr>
              <a:t>…but others resist</a:t>
            </a:r>
          </a:p>
          <a:p>
            <a:pPr algn="ct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a:t>
            </a:r>
            <a:r>
              <a:rPr lang="en-US" sz="1600" dirty="0" err="1">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Dietvorst</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 </a:t>
            </a:r>
            <a:r>
              <a:rPr lang="en-US" sz="1600" dirty="0" err="1">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el</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 al 2015, </a:t>
            </a:r>
            <a:r>
              <a:rPr lang="en-US" sz="1600" dirty="0" err="1">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Dietvorst</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 et al 2018, Castelo et al 2019, </a:t>
            </a:r>
            <a:b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b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Sun et al 2022, Das Swain et al 2024, </a:t>
            </a:r>
            <a:r>
              <a:rPr lang="en-US" sz="1600" dirty="0">
                <a:solidFill>
                  <a:schemeClr val="tx1">
                    <a:lumMod val="50000"/>
                    <a:lumOff val="50000"/>
                  </a:schemeClr>
                </a:solidFill>
                <a:latin typeface="Calibri" panose="020F0502020204030204" pitchFamily="34" charset="0"/>
                <a:ea typeface="CMU Sans Serif Medium" panose="02000603000000000000" pitchFamily="2" charset="0"/>
                <a:cs typeface="Calibri" panose="020F0502020204030204" pitchFamily="34" charset="0"/>
              </a:rPr>
              <a:t>Balakrishnan et al 2025, Bastani et al 2025</a:t>
            </a:r>
            <a:r>
              <a:rPr lang="en-US" sz="1600" dirty="0">
                <a:solidFill>
                  <a:schemeClr val="bg1">
                    <a:lumMod val="50000"/>
                  </a:schemeClr>
                </a:solidFill>
                <a:latin typeface="Calibri" panose="020F0502020204030204" pitchFamily="34" charset="0"/>
                <a:ea typeface="CMU Sans Serif Medium" panose="02000603000000000000" pitchFamily="2" charset="0"/>
                <a:cs typeface="Calibri" panose="020F0502020204030204" pitchFamily="34" charset="0"/>
              </a:rPr>
              <a:t>)</a:t>
            </a:r>
            <a:endParaRPr lang="en-US" altLang="zh-CN" sz="2400" i="0" u="none" strike="noStrike" dirty="0">
              <a:solidFill>
                <a:schemeClr val="bg1">
                  <a:lumMod val="50000"/>
                </a:schemeClr>
              </a:solidFill>
              <a:effectLst/>
              <a:latin typeface="Calibri" panose="020F0502020204030204" pitchFamily="34" charset="0"/>
              <a:ea typeface="CMU Sans Serif Medium" panose="02000603000000000000" pitchFamily="2" charset="0"/>
              <a:cs typeface="Calibri" panose="020F0502020204030204" pitchFamily="34" charset="0"/>
            </a:endParaRPr>
          </a:p>
        </p:txBody>
      </p:sp>
    </p:spTree>
    <p:extLst>
      <p:ext uri="{BB962C8B-B14F-4D97-AF65-F5344CB8AC3E}">
        <p14:creationId xmlns:p14="http://schemas.microsoft.com/office/powerpoint/2010/main" val="388990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7413763" cy="1293999"/>
            <a:chOff x="40098" y="379934"/>
            <a:chExt cx="7413763" cy="1293999"/>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6430516" cy="1188595"/>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cs typeface="Times New Roman" panose="02020603050405020304" pitchFamily="18" charset="0"/>
                </a:rPr>
                <a:t>Int</a:t>
              </a:r>
              <a:r>
                <a:rPr lang="en-US" altLang="zh-CN" sz="3200" b="1" dirty="0">
                  <a:solidFill>
                    <a:srgbClr val="003C61"/>
                  </a:solidFill>
                  <a:latin typeface="Helvetica" pitchFamily="2" charset="0"/>
                  <a:ea typeface="+mj-ea"/>
                  <a:cs typeface="Times New Roman" panose="02020603050405020304" pitchFamily="18" charset="0"/>
                </a:rPr>
                <a:t>roduction</a:t>
              </a:r>
              <a:r>
                <a:rPr lang="zh-CN" altLang="en-US" sz="2800" b="1" dirty="0">
                  <a:solidFill>
                    <a:srgbClr val="003C61"/>
                  </a:solidFill>
                  <a:latin typeface="Helvetica" pitchFamily="2" charset="0"/>
                  <a:ea typeface="+mj-ea"/>
                  <a:cs typeface="Times New Roman" panose="02020603050405020304" pitchFamily="18" charset="0"/>
                </a:rPr>
                <a:t> </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Research</a:t>
              </a:r>
              <a:r>
                <a:rPr lang="zh-CN" altLang="en-US" sz="2800" dirty="0">
                  <a:solidFill>
                    <a:srgbClr val="B16E02"/>
                  </a:solidFill>
                  <a:latin typeface="Helvetica" pitchFamily="2" charset="0"/>
                  <a:ea typeface="+mj-ea"/>
                  <a:cs typeface="Times New Roman" panose="02020603050405020304" pitchFamily="18" charset="0"/>
                </a:rPr>
                <a:t> </a:t>
              </a:r>
              <a:r>
                <a:rPr lang="en-US" altLang="zh-CN" sz="2800" dirty="0">
                  <a:solidFill>
                    <a:srgbClr val="B16E02"/>
                  </a:solidFill>
                  <a:latin typeface="Helvetica" pitchFamily="2" charset="0"/>
                  <a:ea typeface="+mj-ea"/>
                  <a:cs typeface="Times New Roman" panose="02020603050405020304" pitchFamily="18" charset="0"/>
                </a:rPr>
                <a:t>Questions</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01</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5" name="TextBox 4">
            <a:extLst>
              <a:ext uri="{FF2B5EF4-FFF2-40B4-BE49-F238E27FC236}">
                <a16:creationId xmlns:a16="http://schemas.microsoft.com/office/drawing/2014/main" id="{B7588DE3-2B3C-62FB-6F0C-CE7B6255A841}"/>
              </a:ext>
            </a:extLst>
          </p:cNvPr>
          <p:cNvSpPr txBox="1"/>
          <p:nvPr/>
        </p:nvSpPr>
        <p:spPr>
          <a:xfrm>
            <a:off x="731862" y="1960778"/>
            <a:ext cx="9045075" cy="1384995"/>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ea typeface="CMU Sans Serif Medium" panose="02000603000000000000" pitchFamily="2" charset="0"/>
                <a:cs typeface="CMU Sans Serif Medium" panose="02000603000000000000" pitchFamily="2" charset="0"/>
              </a:rPr>
              <a:t>How</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do gig</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workers</a:t>
            </a:r>
            <a:r>
              <a:rPr lang="zh-CN" altLang="en-US" sz="2800" dirty="0">
                <a:solidFill>
                  <a:srgbClr val="374151"/>
                </a:solidFill>
                <a:cs typeface="CMU Sans Serif Medium" panose="02000603000000000000" pitchFamily="2" charset="0"/>
              </a:rPr>
              <a:t> </a:t>
            </a:r>
            <a:r>
              <a:rPr lang="en-US" altLang="zh-CN" sz="2800" dirty="0">
                <a:solidFill>
                  <a:srgbClr val="B16E02"/>
                </a:solidFill>
                <a:ea typeface="CMU Sans Serif Medium" panose="02000603000000000000" pitchFamily="2" charset="0"/>
                <a:cs typeface="CMU Sans Serif Medium" panose="02000603000000000000" pitchFamily="2" charset="0"/>
              </a:rPr>
              <a:t>learn</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to</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improve</a:t>
            </a:r>
            <a:r>
              <a:rPr lang="zh-CN" altLang="en-US" sz="2800" dirty="0">
                <a:solidFill>
                  <a:srgbClr val="374151"/>
                </a:solidFill>
                <a:cs typeface="CMU Sans Serif Medium" panose="02000603000000000000" pitchFamily="2" charset="0"/>
              </a:rPr>
              <a:t> </a:t>
            </a:r>
            <a:br>
              <a:rPr lang="en-US" altLang="zh-CN" sz="2800" dirty="0">
                <a:solidFill>
                  <a:srgbClr val="374151"/>
                </a:solidFill>
                <a:ea typeface="CMU Sans Serif Medium" panose="02000603000000000000" pitchFamily="2" charset="0"/>
                <a:cs typeface="CMU Sans Serif Medium" panose="02000603000000000000" pitchFamily="2" charset="0"/>
              </a:rPr>
            </a:br>
            <a:r>
              <a:rPr lang="en-US" altLang="zh-CN" sz="2800" dirty="0">
                <a:solidFill>
                  <a:srgbClr val="374151"/>
                </a:solidFill>
                <a:ea typeface="CMU Sans Serif Medium" panose="02000603000000000000" pitchFamily="2" charset="0"/>
                <a:cs typeface="CMU Sans Serif Medium" panose="02000603000000000000" pitchFamily="2" charset="0"/>
              </a:rPr>
              <a:t>performance</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short-term</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vs.</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long-term?</a:t>
            </a:r>
          </a:p>
          <a:p>
            <a:pPr marL="342900" indent="-342900">
              <a:buFont typeface="Arial" panose="020B0604020202020204" pitchFamily="34" charset="0"/>
              <a:buChar char="•"/>
            </a:pPr>
            <a:endParaRPr lang="en-US" altLang="zh-CN" sz="2800" dirty="0">
              <a:solidFill>
                <a:srgbClr val="374151"/>
              </a:solidFill>
              <a:ea typeface="CMU Sans Serif Medium" panose="02000603000000000000" pitchFamily="2" charset="0"/>
              <a:cs typeface="CMU Sans Serif Medium" panose="02000603000000000000" pitchFamily="2" charset="0"/>
            </a:endParaRPr>
          </a:p>
        </p:txBody>
      </p:sp>
      <p:sp>
        <p:nvSpPr>
          <p:cNvPr id="8" name="TextBox 7">
            <a:extLst>
              <a:ext uri="{FF2B5EF4-FFF2-40B4-BE49-F238E27FC236}">
                <a16:creationId xmlns:a16="http://schemas.microsoft.com/office/drawing/2014/main" id="{AEE5814F-918B-314B-88DF-48CCC5C5289D}"/>
              </a:ext>
            </a:extLst>
          </p:cNvPr>
          <p:cNvSpPr txBox="1"/>
          <p:nvPr/>
        </p:nvSpPr>
        <p:spPr>
          <a:xfrm>
            <a:off x="731862" y="3816331"/>
            <a:ext cx="9645545" cy="523220"/>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ea typeface="CMU Sans Serif Medium" panose="02000603000000000000" pitchFamily="2" charset="0"/>
                <a:cs typeface="CMU Sans Serif Medium" panose="02000603000000000000" pitchFamily="2" charset="0"/>
              </a:rPr>
              <a:t>How</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to help</a:t>
            </a:r>
            <a:r>
              <a:rPr lang="en-US" altLang="zh-CN" sz="2800" dirty="0">
                <a:solidFill>
                  <a:srgbClr val="374151"/>
                </a:solidFill>
                <a:cs typeface="CMU Sans Serif Medium" panose="02000603000000000000" pitchFamily="2" charset="0"/>
              </a:rPr>
              <a:t> workers improve learning/decision making</a:t>
            </a:r>
            <a:r>
              <a:rPr lang="en-US" altLang="zh-CN" sz="2800" dirty="0">
                <a:solidFill>
                  <a:srgbClr val="374151"/>
                </a:solidFill>
                <a:ea typeface="CMU Sans Serif Medium" panose="02000603000000000000" pitchFamily="2" charset="0"/>
                <a:cs typeface="CMU Sans Serif Medium" panose="02000603000000000000" pitchFamily="2" charset="0"/>
              </a:rPr>
              <a:t>?</a:t>
            </a:r>
          </a:p>
        </p:txBody>
      </p:sp>
      <p:sp>
        <p:nvSpPr>
          <p:cNvPr id="11" name="TextBox 10">
            <a:extLst>
              <a:ext uri="{FF2B5EF4-FFF2-40B4-BE49-F238E27FC236}">
                <a16:creationId xmlns:a16="http://schemas.microsoft.com/office/drawing/2014/main" id="{F901411D-2FD6-ABD6-60D2-1B6F0CF54746}"/>
              </a:ext>
            </a:extLst>
          </p:cNvPr>
          <p:cNvSpPr txBox="1"/>
          <p:nvPr/>
        </p:nvSpPr>
        <p:spPr>
          <a:xfrm>
            <a:off x="737526" y="2692946"/>
            <a:ext cx="9193090" cy="954107"/>
          </a:xfrm>
          <a:prstGeom prst="rect">
            <a:avLst/>
          </a:prstGeom>
          <a:noFill/>
        </p:spPr>
        <p:txBody>
          <a:bodyPr wrap="square">
            <a:spAutoFit/>
          </a:bodyPr>
          <a:lstStyle/>
          <a:p>
            <a:pPr marL="342900" indent="-342900">
              <a:buFont typeface="Arial" panose="020B0604020202020204" pitchFamily="34" charset="0"/>
              <a:buChar char="•"/>
            </a:pPr>
            <a:endParaRPr lang="en-CN" sz="2800" dirty="0">
              <a:ea typeface="CMU Sans Serif Medium" panose="02000603000000000000" pitchFamily="2" charset="0"/>
              <a:cs typeface="CMU Sans Serif Medium" panose="02000603000000000000" pitchFamily="2" charset="0"/>
            </a:endParaRPr>
          </a:p>
          <a:p>
            <a:pPr marL="342900" indent="-342900">
              <a:buFont typeface="Arial" panose="020B0604020202020204" pitchFamily="34" charset="0"/>
              <a:buChar char="•"/>
            </a:pPr>
            <a:r>
              <a:rPr lang="en-US" altLang="zh-CN" sz="2800" b="0" i="0" dirty="0">
                <a:solidFill>
                  <a:srgbClr val="374151"/>
                </a:solidFill>
                <a:effectLst/>
                <a:ea typeface="CMU Sans Serif Medium" panose="02000603000000000000" pitchFamily="2" charset="0"/>
                <a:cs typeface="CMU Sans Serif Medium" panose="02000603000000000000" pitchFamily="2" charset="0"/>
              </a:rPr>
              <a:t>How</a:t>
            </a:r>
            <a:r>
              <a:rPr lang="zh-CN" altLang="en-US" sz="2800" b="0" i="0" dirty="0">
                <a:solidFill>
                  <a:srgbClr val="374151"/>
                </a:solidFill>
                <a:effectLst/>
                <a:cs typeface="CMU Sans Serif Medium" panose="02000603000000000000" pitchFamily="2" charset="0"/>
              </a:rPr>
              <a:t> </a:t>
            </a:r>
            <a:r>
              <a:rPr lang="en-US" altLang="zh-CN" sz="2800" b="0" i="0" dirty="0">
                <a:solidFill>
                  <a:srgbClr val="374151"/>
                </a:solidFill>
                <a:effectLst/>
                <a:ea typeface="CMU Sans Serif Medium" panose="02000603000000000000" pitchFamily="2" charset="0"/>
                <a:cs typeface="CMU Sans Serif Medium" panose="02000603000000000000" pitchFamily="2" charset="0"/>
              </a:rPr>
              <a:t>do</a:t>
            </a:r>
            <a:r>
              <a:rPr lang="zh-CN" altLang="en-US" sz="2800" b="0" i="0" dirty="0">
                <a:solidFill>
                  <a:srgbClr val="374151"/>
                </a:solidFill>
                <a:effectLst/>
                <a:cs typeface="CMU Sans Serif Medium" panose="02000603000000000000" pitchFamily="2" charset="0"/>
              </a:rPr>
              <a:t> </a:t>
            </a:r>
            <a:r>
              <a:rPr lang="en-US" altLang="zh-CN" sz="2800" b="0" i="0" dirty="0">
                <a:solidFill>
                  <a:srgbClr val="374151"/>
                </a:solidFill>
                <a:effectLst/>
                <a:ea typeface="CMU Sans Serif Medium" panose="02000603000000000000" pitchFamily="2" charset="0"/>
                <a:cs typeface="CMU Sans Serif Medium" panose="02000603000000000000" pitchFamily="2" charset="0"/>
              </a:rPr>
              <a:t>gig</a:t>
            </a:r>
            <a:r>
              <a:rPr lang="zh-CN" altLang="en-US" sz="2800" b="0" i="0" dirty="0">
                <a:solidFill>
                  <a:srgbClr val="374151"/>
                </a:solidFill>
                <a:effectLst/>
                <a:cs typeface="CMU Sans Serif Medium" panose="02000603000000000000" pitchFamily="2" charset="0"/>
              </a:rPr>
              <a:t> </a:t>
            </a:r>
            <a:r>
              <a:rPr lang="en-US" altLang="zh-CN" sz="2800" b="0" i="0" dirty="0">
                <a:solidFill>
                  <a:srgbClr val="374151"/>
                </a:solidFill>
                <a:effectLst/>
                <a:ea typeface="CMU Sans Serif Medium" panose="02000603000000000000" pitchFamily="2" charset="0"/>
                <a:cs typeface="CMU Sans Serif Medium" panose="02000603000000000000" pitchFamily="2" charset="0"/>
              </a:rPr>
              <a:t>workers</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make</a:t>
            </a:r>
            <a:r>
              <a:rPr lang="zh-CN" altLang="en-US" sz="2800" dirty="0">
                <a:solidFill>
                  <a:srgbClr val="374151"/>
                </a:solidFill>
                <a:cs typeface="CMU Sans Serif Medium" panose="02000603000000000000" pitchFamily="2" charset="0"/>
              </a:rPr>
              <a:t> </a:t>
            </a:r>
            <a:r>
              <a:rPr lang="en-US" altLang="zh-CN" sz="2800" dirty="0">
                <a:solidFill>
                  <a:srgbClr val="B16E02"/>
                </a:solidFill>
                <a:ea typeface="CMU Sans Serif Medium" panose="02000603000000000000" pitchFamily="2" charset="0"/>
                <a:cs typeface="CMU Sans Serif Medium" panose="02000603000000000000" pitchFamily="2" charset="0"/>
              </a:rPr>
              <a:t>decisions</a:t>
            </a:r>
            <a:r>
              <a:rPr lang="zh-CN" altLang="en-US" sz="2800" dirty="0">
                <a:solidFill>
                  <a:srgbClr val="374151"/>
                </a:solidFill>
                <a:cs typeface="CMU Sans Serif Medium" panose="02000603000000000000" pitchFamily="2" charset="0"/>
              </a:rPr>
              <a:t> </a:t>
            </a:r>
            <a:r>
              <a:rPr lang="en-US" altLang="zh-CN" sz="2800" dirty="0">
                <a:solidFill>
                  <a:srgbClr val="374151"/>
                </a:solidFill>
                <a:ea typeface="CMU Sans Serif Medium" panose="02000603000000000000" pitchFamily="2" charset="0"/>
                <a:cs typeface="CMU Sans Serif Medium" panose="02000603000000000000" pitchFamily="2" charset="0"/>
              </a:rPr>
              <a:t>on the jobs?</a:t>
            </a:r>
            <a:endParaRPr lang="en-US" sz="2800" b="0" i="0" dirty="0">
              <a:solidFill>
                <a:srgbClr val="374151"/>
              </a:solidFill>
              <a:effectLst/>
              <a:ea typeface="CMU Sans Serif Medium" panose="02000603000000000000" pitchFamily="2" charset="0"/>
              <a:cs typeface="CMU Sans Serif Medium" panose="02000603000000000000" pitchFamily="2" charset="0"/>
            </a:endParaRPr>
          </a:p>
        </p:txBody>
      </p:sp>
      <p:sp>
        <p:nvSpPr>
          <p:cNvPr id="7" name="TextBox 6">
            <a:extLst>
              <a:ext uri="{FF2B5EF4-FFF2-40B4-BE49-F238E27FC236}">
                <a16:creationId xmlns:a16="http://schemas.microsoft.com/office/drawing/2014/main" id="{AF79120C-FFC9-BC6B-008C-3C3CC2C4603C}"/>
              </a:ext>
            </a:extLst>
          </p:cNvPr>
          <p:cNvSpPr txBox="1"/>
          <p:nvPr/>
        </p:nvSpPr>
        <p:spPr>
          <a:xfrm>
            <a:off x="2984122" y="4934670"/>
            <a:ext cx="8614319" cy="954107"/>
          </a:xfrm>
          <a:prstGeom prst="rect">
            <a:avLst/>
          </a:prstGeom>
          <a:solidFill>
            <a:schemeClr val="accent6">
              <a:lumMod val="20000"/>
              <a:lumOff val="80000"/>
            </a:schemeClr>
          </a:solidFill>
        </p:spPr>
        <p:txBody>
          <a:bodyPr wrap="square" rtlCol="0">
            <a:spAutoFit/>
          </a:bodyPr>
          <a:lstStyle/>
          <a:p>
            <a:r>
              <a:rPr lang="en-US" altLang="zh-CN" sz="2800" b="1" dirty="0">
                <a:ea typeface="CMU SANS SERIF MEDIUM" panose="02000603000000000000" pitchFamily="2" charset="0"/>
                <a:cs typeface="CMU SANS SERIF MEDIUM" panose="02000603000000000000" pitchFamily="2" charset="0"/>
              </a:rPr>
              <a:t>Today: </a:t>
            </a:r>
            <a:r>
              <a:rPr lang="en-US" altLang="zh-CN" sz="2800" dirty="0">
                <a:ea typeface="CMU Sans Serif Medium" panose="02000603000000000000" pitchFamily="2" charset="0"/>
                <a:cs typeface="CMU Sans Serif Medium" panose="02000603000000000000" pitchFamily="2" charset="0"/>
              </a:rPr>
              <a:t>Empirical analyses on learning to improve task performance + learning to choose better/bundle orders</a:t>
            </a:r>
          </a:p>
        </p:txBody>
      </p:sp>
    </p:spTree>
    <p:extLst>
      <p:ext uri="{BB962C8B-B14F-4D97-AF65-F5344CB8AC3E}">
        <p14:creationId xmlns:p14="http://schemas.microsoft.com/office/powerpoint/2010/main" val="162332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ACCCED-6F3F-BC4A-81D2-F13D1C41E87D}"/>
              </a:ext>
            </a:extLst>
          </p:cNvPr>
          <p:cNvGrpSpPr/>
          <p:nvPr/>
        </p:nvGrpSpPr>
        <p:grpSpPr>
          <a:xfrm>
            <a:off x="57848" y="0"/>
            <a:ext cx="6667805" cy="1294063"/>
            <a:chOff x="40098" y="379934"/>
            <a:chExt cx="6667805" cy="1294063"/>
          </a:xfrm>
        </p:grpSpPr>
        <p:sp>
          <p:nvSpPr>
            <p:cNvPr id="18" name="TextBox 17">
              <a:extLst>
                <a:ext uri="{FF2B5EF4-FFF2-40B4-BE49-F238E27FC236}">
                  <a16:creationId xmlns:a16="http://schemas.microsoft.com/office/drawing/2014/main" id="{079068ED-5C11-7E4F-8AEA-AB3BE6C68953}"/>
                </a:ext>
              </a:extLst>
            </p:cNvPr>
            <p:cNvSpPr txBox="1"/>
            <p:nvPr/>
          </p:nvSpPr>
          <p:spPr>
            <a:xfrm>
              <a:off x="1023345" y="485338"/>
              <a:ext cx="5684558" cy="1188659"/>
            </a:xfrm>
            <a:prstGeom prst="rect">
              <a:avLst/>
            </a:prstGeom>
            <a:noFill/>
          </p:spPr>
          <p:txBody>
            <a:bodyPr wrap="square" rtlCol="0">
              <a:spAutoFit/>
            </a:bodyPr>
            <a:lstStyle/>
            <a:p>
              <a:pPr>
                <a:lnSpc>
                  <a:spcPct val="80000"/>
                </a:lnSpc>
              </a:pPr>
              <a:r>
                <a:rPr lang="en-US" altLang="zh-CN" sz="3200" b="1" dirty="0">
                  <a:solidFill>
                    <a:srgbClr val="003C61"/>
                  </a:solidFill>
                  <a:latin typeface="Helvetica" pitchFamily="2" charset="0"/>
                  <a:ea typeface="+mj-ea"/>
                  <a:cs typeface="Times New Roman" panose="02020603050405020304" pitchFamily="18" charset="0"/>
                </a:rPr>
                <a:t>Empirical Analysis</a:t>
              </a:r>
              <a:endParaRPr lang="en-US" altLang="zh-CN" sz="2800" b="1" dirty="0">
                <a:solidFill>
                  <a:srgbClr val="003C61"/>
                </a:solidFill>
                <a:latin typeface="Helvetica" pitchFamily="2" charset="0"/>
                <a:ea typeface="+mj-ea"/>
                <a:cs typeface="Times New Roman" panose="02020603050405020304" pitchFamily="18" charset="0"/>
              </a:endParaRPr>
            </a:p>
            <a:p>
              <a:pPr>
                <a:lnSpc>
                  <a:spcPct val="80000"/>
                </a:lnSpc>
              </a:pPr>
              <a:r>
                <a:rPr lang="en-US" altLang="zh-CN" sz="2800" dirty="0">
                  <a:solidFill>
                    <a:srgbClr val="B16E02"/>
                  </a:solidFill>
                  <a:latin typeface="Helvetica" pitchFamily="2" charset="0"/>
                  <a:ea typeface="+mj-ea"/>
                  <a:cs typeface="Times New Roman" panose="02020603050405020304" pitchFamily="18" charset="0"/>
                </a:rPr>
                <a:t>Industry Partner</a:t>
              </a:r>
              <a:endParaRPr lang="en-CN" sz="2800" dirty="0">
                <a:solidFill>
                  <a:srgbClr val="B16E02"/>
                </a:solidFill>
                <a:latin typeface="Helvetica" pitchFamily="2" charset="0"/>
              </a:endParaRPr>
            </a:p>
            <a:p>
              <a:pPr>
                <a:lnSpc>
                  <a:spcPct val="80000"/>
                </a:lnSpc>
              </a:pPr>
              <a:endParaRPr lang="en-US" sz="2800" dirty="0">
                <a:solidFill>
                  <a:srgbClr val="B16E02"/>
                </a:solidFill>
                <a:latin typeface="Helvetica" pitchFamily="2" charset="0"/>
                <a:ea typeface="+mj-ea"/>
                <a:cs typeface="Times New Roman" panose="02020603050405020304" pitchFamily="18" charset="0"/>
              </a:endParaRPr>
            </a:p>
          </p:txBody>
        </p:sp>
        <p:sp>
          <p:nvSpPr>
            <p:cNvPr id="61" name="Rectangle 60">
              <a:extLst>
                <a:ext uri="{FF2B5EF4-FFF2-40B4-BE49-F238E27FC236}">
                  <a16:creationId xmlns:a16="http://schemas.microsoft.com/office/drawing/2014/main" id="{99F2A6EA-977F-4F4D-904E-D3E33C4A0180}"/>
                </a:ext>
              </a:extLst>
            </p:cNvPr>
            <p:cNvSpPr/>
            <p:nvPr/>
          </p:nvSpPr>
          <p:spPr>
            <a:xfrm>
              <a:off x="40098" y="379934"/>
              <a:ext cx="1040670" cy="1015663"/>
            </a:xfrm>
            <a:prstGeom prst="rect">
              <a:avLst/>
            </a:prstGeom>
          </p:spPr>
          <p:txBody>
            <a:bodyPr wrap="none">
              <a:spAutoFit/>
            </a:bodyPr>
            <a:lstStyle/>
            <a:p>
              <a:r>
                <a:rPr lang="en-US" altLang="zh-CN" sz="6000" b="1" dirty="0">
                  <a:solidFill>
                    <a:srgbClr val="003C61"/>
                  </a:solidFill>
                  <a:latin typeface="Helvetica" pitchFamily="2" charset="0"/>
                  <a:cs typeface="Times New Roman" panose="02020603050405020304" pitchFamily="18" charset="0"/>
                </a:rPr>
                <a:t>02</a:t>
              </a:r>
              <a:endParaRPr lang="en-US" sz="6000" dirty="0">
                <a:latin typeface="Helvetica" pitchFamily="2" charset="0"/>
              </a:endParaRPr>
            </a:p>
          </p:txBody>
        </p:sp>
      </p:grpSp>
      <p:cxnSp>
        <p:nvCxnSpPr>
          <p:cNvPr id="47" name="Straight Connector 46">
            <a:extLst>
              <a:ext uri="{FF2B5EF4-FFF2-40B4-BE49-F238E27FC236}">
                <a16:creationId xmlns:a16="http://schemas.microsoft.com/office/drawing/2014/main" id="{930863AC-FAEE-4E4D-A934-0F76ED304524}"/>
              </a:ext>
            </a:extLst>
          </p:cNvPr>
          <p:cNvCxnSpPr>
            <a:cxnSpLocks/>
          </p:cNvCxnSpPr>
          <p:nvPr/>
        </p:nvCxnSpPr>
        <p:spPr>
          <a:xfrm>
            <a:off x="57848" y="969223"/>
            <a:ext cx="9788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7D3EE-F15E-6D96-78FA-349AF8C2BF4C}"/>
              </a:ext>
            </a:extLst>
          </p:cNvPr>
          <p:cNvSpPr txBox="1"/>
          <p:nvPr/>
        </p:nvSpPr>
        <p:spPr>
          <a:xfrm>
            <a:off x="180474" y="276726"/>
            <a:ext cx="184731" cy="369332"/>
          </a:xfrm>
          <a:prstGeom prst="rect">
            <a:avLst/>
          </a:prstGeom>
          <a:noFill/>
        </p:spPr>
        <p:txBody>
          <a:bodyPr wrap="none" rtlCol="0">
            <a:spAutoFit/>
          </a:bodyPr>
          <a:lstStyle/>
          <a:p>
            <a:endParaRPr lang="en-CN" dirty="0"/>
          </a:p>
        </p:txBody>
      </p:sp>
      <p:sp>
        <p:nvSpPr>
          <p:cNvPr id="4" name="TextBox 3">
            <a:extLst>
              <a:ext uri="{FF2B5EF4-FFF2-40B4-BE49-F238E27FC236}">
                <a16:creationId xmlns:a16="http://schemas.microsoft.com/office/drawing/2014/main" id="{23F963A2-3C97-8C4A-FF90-71935BA18150}"/>
              </a:ext>
            </a:extLst>
          </p:cNvPr>
          <p:cNvSpPr txBox="1"/>
          <p:nvPr/>
        </p:nvSpPr>
        <p:spPr>
          <a:xfrm>
            <a:off x="578183" y="1504144"/>
            <a:ext cx="6346371" cy="1384995"/>
          </a:xfrm>
          <a:prstGeom prst="rect">
            <a:avLst/>
          </a:prstGeom>
          <a:noFill/>
        </p:spPr>
        <p:txBody>
          <a:bodyPr wrap="square">
            <a:spAutoFit/>
          </a:bodyPr>
          <a:lstStyle/>
          <a:p>
            <a:pPr marL="342900" indent="-342900">
              <a:buFont typeface="Arial" panose="020B0604020202020204" pitchFamily="34" charset="0"/>
              <a:buChar char="•"/>
            </a:pPr>
            <a:r>
              <a:rPr lang="en-US" altLang="zh-CN" sz="2800" dirty="0">
                <a:solidFill>
                  <a:srgbClr val="374151"/>
                </a:solidFill>
                <a:latin typeface="+mj-lt"/>
              </a:rPr>
              <a:t>A</a:t>
            </a:r>
            <a:r>
              <a:rPr lang="zh-CN" altLang="en-US" sz="2800" dirty="0">
                <a:solidFill>
                  <a:srgbClr val="374151"/>
                </a:solidFill>
                <a:latin typeface="+mj-lt"/>
              </a:rPr>
              <a:t> </a:t>
            </a:r>
            <a:r>
              <a:rPr lang="en-US" altLang="zh-CN" sz="2800" dirty="0">
                <a:solidFill>
                  <a:srgbClr val="374151"/>
                </a:solidFill>
                <a:latin typeface="+mj-lt"/>
              </a:rPr>
              <a:t>U.S.</a:t>
            </a:r>
            <a:r>
              <a:rPr lang="zh-CN" altLang="en-US" sz="2800" dirty="0">
                <a:solidFill>
                  <a:srgbClr val="374151"/>
                </a:solidFill>
                <a:latin typeface="+mj-lt"/>
              </a:rPr>
              <a:t> </a:t>
            </a:r>
            <a:r>
              <a:rPr lang="en-US" altLang="zh-CN" sz="2800" dirty="0">
                <a:solidFill>
                  <a:srgbClr val="B16E02"/>
                </a:solidFill>
                <a:latin typeface="+mj-lt"/>
              </a:rPr>
              <a:t>online</a:t>
            </a:r>
            <a:r>
              <a:rPr lang="zh-CN" altLang="en-US" sz="2800" dirty="0">
                <a:solidFill>
                  <a:srgbClr val="B16E02"/>
                </a:solidFill>
                <a:latin typeface="+mj-lt"/>
              </a:rPr>
              <a:t> </a:t>
            </a:r>
            <a:r>
              <a:rPr lang="en-US" altLang="zh-CN" sz="2800" dirty="0">
                <a:solidFill>
                  <a:srgbClr val="B16E02"/>
                </a:solidFill>
                <a:latin typeface="+mj-lt"/>
              </a:rPr>
              <a:t>delivery</a:t>
            </a:r>
            <a:r>
              <a:rPr lang="zh-CN" altLang="en-US" sz="2800" dirty="0">
                <a:solidFill>
                  <a:srgbClr val="B16E02"/>
                </a:solidFill>
                <a:latin typeface="+mj-lt"/>
              </a:rPr>
              <a:t> </a:t>
            </a:r>
            <a:r>
              <a:rPr lang="en-US" altLang="zh-CN" sz="2800" dirty="0">
                <a:solidFill>
                  <a:srgbClr val="374151"/>
                </a:solidFill>
                <a:latin typeface="+mj-lt"/>
              </a:rPr>
              <a:t>platform</a:t>
            </a:r>
          </a:p>
          <a:p>
            <a:pPr marL="342900" indent="-342900">
              <a:buFont typeface="Arial" panose="020B0604020202020204" pitchFamily="34" charset="0"/>
              <a:buChar char="•"/>
            </a:pPr>
            <a:endParaRPr lang="en-US" altLang="zh-CN" sz="2800" dirty="0">
              <a:solidFill>
                <a:srgbClr val="374151"/>
              </a:solidFill>
              <a:latin typeface="+mj-lt"/>
            </a:endParaRPr>
          </a:p>
          <a:p>
            <a:pPr marL="342900" indent="-342900">
              <a:buFont typeface="Arial" panose="020B0604020202020204" pitchFamily="34" charset="0"/>
              <a:buChar char="•"/>
            </a:pPr>
            <a:endParaRPr lang="th-TH" altLang="zh-CN" sz="2800" dirty="0">
              <a:solidFill>
                <a:srgbClr val="374151"/>
              </a:solidFill>
              <a:latin typeface="+mj-lt"/>
            </a:endParaRPr>
          </a:p>
        </p:txBody>
      </p:sp>
      <p:pic>
        <p:nvPicPr>
          <p:cNvPr id="1026" name="Picture 2" descr="ภาพหน้าจอ 2">
            <a:extLst>
              <a:ext uri="{FF2B5EF4-FFF2-40B4-BE49-F238E27FC236}">
                <a16:creationId xmlns:a16="http://schemas.microsoft.com/office/drawing/2014/main" id="{CCAF3935-CFDC-434C-CE60-B319D85784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48" t="36017" r="11930"/>
          <a:stretch/>
        </p:blipFill>
        <p:spPr bwMode="auto">
          <a:xfrm>
            <a:off x="7401543" y="379726"/>
            <a:ext cx="4295474" cy="64782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22A0F25-07F1-8B55-5955-0BBD33B7103D}"/>
              </a:ext>
            </a:extLst>
          </p:cNvPr>
          <p:cNvPicPr>
            <a:picLocks noChangeAspect="1"/>
          </p:cNvPicPr>
          <p:nvPr/>
        </p:nvPicPr>
        <p:blipFill>
          <a:blip r:embed="rId4"/>
          <a:stretch>
            <a:fillRect/>
          </a:stretch>
        </p:blipFill>
        <p:spPr>
          <a:xfrm>
            <a:off x="2678953" y="2584450"/>
            <a:ext cx="1879600" cy="1689100"/>
          </a:xfrm>
          <a:prstGeom prst="rect">
            <a:avLst/>
          </a:prstGeom>
        </p:spPr>
      </p:pic>
      <p:pic>
        <p:nvPicPr>
          <p:cNvPr id="5" name="Picture 4">
            <a:extLst>
              <a:ext uri="{FF2B5EF4-FFF2-40B4-BE49-F238E27FC236}">
                <a16:creationId xmlns:a16="http://schemas.microsoft.com/office/drawing/2014/main" id="{37E1F9BD-22D8-9188-C6E5-AA4B089F0F2E}"/>
              </a:ext>
            </a:extLst>
          </p:cNvPr>
          <p:cNvPicPr>
            <a:picLocks noChangeAspect="1"/>
          </p:cNvPicPr>
          <p:nvPr/>
        </p:nvPicPr>
        <p:blipFill>
          <a:blip r:embed="rId5"/>
          <a:stretch>
            <a:fillRect/>
          </a:stretch>
        </p:blipFill>
        <p:spPr>
          <a:xfrm>
            <a:off x="4466812" y="4751690"/>
            <a:ext cx="1919639" cy="1757416"/>
          </a:xfrm>
          <a:prstGeom prst="rect">
            <a:avLst/>
          </a:prstGeom>
        </p:spPr>
      </p:pic>
      <p:pic>
        <p:nvPicPr>
          <p:cNvPr id="7" name="Picture 6">
            <a:extLst>
              <a:ext uri="{FF2B5EF4-FFF2-40B4-BE49-F238E27FC236}">
                <a16:creationId xmlns:a16="http://schemas.microsoft.com/office/drawing/2014/main" id="{DADB8A5A-1D48-6E1C-804C-030D6A86A90D}"/>
              </a:ext>
            </a:extLst>
          </p:cNvPr>
          <p:cNvPicPr>
            <a:picLocks noChangeAspect="1"/>
          </p:cNvPicPr>
          <p:nvPr/>
        </p:nvPicPr>
        <p:blipFill>
          <a:blip r:embed="rId6"/>
          <a:stretch>
            <a:fillRect/>
          </a:stretch>
        </p:blipFill>
        <p:spPr>
          <a:xfrm>
            <a:off x="1633905" y="4774955"/>
            <a:ext cx="1817816" cy="1710886"/>
          </a:xfrm>
          <a:prstGeom prst="rect">
            <a:avLst/>
          </a:prstGeom>
        </p:spPr>
      </p:pic>
      <p:cxnSp>
        <p:nvCxnSpPr>
          <p:cNvPr id="9" name="Straight Arrow Connector 8">
            <a:extLst>
              <a:ext uri="{FF2B5EF4-FFF2-40B4-BE49-F238E27FC236}">
                <a16:creationId xmlns:a16="http://schemas.microsoft.com/office/drawing/2014/main" id="{4EBF99E3-8F9B-06D7-FBA5-B7CB0805EA38}"/>
              </a:ext>
            </a:extLst>
          </p:cNvPr>
          <p:cNvCxnSpPr/>
          <p:nvPr/>
        </p:nvCxnSpPr>
        <p:spPr>
          <a:xfrm>
            <a:off x="5177118" y="3429000"/>
            <a:ext cx="15485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542D41-A9AF-BF53-DAE8-A3F724711B24}"/>
              </a:ext>
            </a:extLst>
          </p:cNvPr>
          <p:cNvCxnSpPr/>
          <p:nvPr/>
        </p:nvCxnSpPr>
        <p:spPr>
          <a:xfrm flipH="1">
            <a:off x="6725653" y="5630398"/>
            <a:ext cx="675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EA6CCB7-DC60-53D1-B697-ABD719EF3BC8}"/>
              </a:ext>
            </a:extLst>
          </p:cNvPr>
          <p:cNvCxnSpPr/>
          <p:nvPr/>
        </p:nvCxnSpPr>
        <p:spPr>
          <a:xfrm flipH="1">
            <a:off x="3618753" y="5630398"/>
            <a:ext cx="5767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6BADC4F-002E-BF18-71F0-A7265276AD14}"/>
              </a:ext>
            </a:extLst>
          </p:cNvPr>
          <p:cNvCxnSpPr/>
          <p:nvPr/>
        </p:nvCxnSpPr>
        <p:spPr>
          <a:xfrm flipV="1">
            <a:off x="2111188" y="3993776"/>
            <a:ext cx="431625" cy="757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22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57660</TotalTime>
  <Words>7394</Words>
  <Application>Microsoft Macintosh PowerPoint</Application>
  <PresentationFormat>Widescreen</PresentationFormat>
  <Paragraphs>720</Paragraphs>
  <Slides>44</Slides>
  <Notes>44</Notes>
  <HiddenSlides>18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Calibri Light</vt:lpstr>
      <vt:lpstr>CMU Sans Serif</vt:lpstr>
      <vt:lpstr>CMU Sans Serif Medium</vt:lpstr>
      <vt:lpstr>CMU Sans Serif Medium</vt:lpstr>
      <vt:lpstr>Helvetica</vt:lpstr>
      <vt:lpstr>Helvetica Neue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Yunduan Lin</dc:creator>
  <cp:lastModifiedBy>Wichinpong Sinchaisri</cp:lastModifiedBy>
  <cp:revision>1003</cp:revision>
  <dcterms:created xsi:type="dcterms:W3CDTF">2022-06-22T16:25:14Z</dcterms:created>
  <dcterms:modified xsi:type="dcterms:W3CDTF">2025-05-10T14:30:09Z</dcterms:modified>
</cp:coreProperties>
</file>